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335" r:id="rId2"/>
    <p:sldId id="257" r:id="rId3"/>
    <p:sldId id="372" r:id="rId4"/>
    <p:sldId id="377" r:id="rId5"/>
    <p:sldId id="357" r:id="rId6"/>
    <p:sldId id="340" r:id="rId7"/>
    <p:sldId id="350" r:id="rId8"/>
    <p:sldId id="393" r:id="rId9"/>
    <p:sldId id="352" r:id="rId10"/>
    <p:sldId id="394" r:id="rId11"/>
    <p:sldId id="385" r:id="rId12"/>
    <p:sldId id="395" r:id="rId13"/>
    <p:sldId id="386" r:id="rId14"/>
    <p:sldId id="356" r:id="rId15"/>
    <p:sldId id="349" r:id="rId16"/>
    <p:sldId id="364" r:id="rId17"/>
    <p:sldId id="365" r:id="rId18"/>
    <p:sldId id="396" r:id="rId19"/>
    <p:sldId id="397" r:id="rId20"/>
    <p:sldId id="398" r:id="rId21"/>
    <p:sldId id="390" r:id="rId22"/>
    <p:sldId id="399" r:id="rId23"/>
    <p:sldId id="369" r:id="rId24"/>
    <p:sldId id="391" r:id="rId25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75E8C55D-8081-4A31-A5E1-FBDB9C34403B}">
          <p14:sldIdLst>
            <p14:sldId id="335"/>
            <p14:sldId id="257"/>
            <p14:sldId id="372"/>
            <p14:sldId id="377"/>
            <p14:sldId id="357"/>
            <p14:sldId id="340"/>
            <p14:sldId id="350"/>
            <p14:sldId id="393"/>
            <p14:sldId id="352"/>
            <p14:sldId id="394"/>
            <p14:sldId id="385"/>
            <p14:sldId id="395"/>
            <p14:sldId id="386"/>
            <p14:sldId id="356"/>
          </p14:sldIdLst>
        </p14:section>
        <p14:section name="Section sans titre" id="{041F2B7A-2122-4647-8FD0-1CA68E2D63CE}">
          <p14:sldIdLst>
            <p14:sldId id="349"/>
            <p14:sldId id="364"/>
            <p14:sldId id="365"/>
            <p14:sldId id="396"/>
            <p14:sldId id="397"/>
            <p14:sldId id="398"/>
            <p14:sldId id="390"/>
            <p14:sldId id="399"/>
            <p14:sldId id="369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346E42"/>
    <a:srgbClr val="408851"/>
    <a:srgbClr val="60B474"/>
    <a:srgbClr val="B00060"/>
    <a:srgbClr val="88A945"/>
    <a:srgbClr val="B10061"/>
    <a:srgbClr val="879411"/>
    <a:srgbClr val="5A97C1"/>
    <a:srgbClr val="845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8" autoAdjust="0"/>
    <p:restoredTop sz="94595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1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E64D-B9DD-4F86-A843-643C67642E00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1039-D033-4F64-83E3-EDA60BF490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63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LogoUPPAcouleurRV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464462"/>
            <a:ext cx="2590805" cy="1164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E6007E"/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600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600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E6007E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20/06/2018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101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20/06/2018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47664" y="6453336"/>
            <a:ext cx="4472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4408" y="6453336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D085-4A73-43FD-8468-95843195C76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6300192" y="6490282"/>
            <a:ext cx="1944216" cy="367718"/>
            <a:chOff x="5724128" y="6422186"/>
            <a:chExt cx="2304256" cy="435814"/>
          </a:xfrm>
        </p:grpSpPr>
        <p:sp>
          <p:nvSpPr>
            <p:cNvPr id="8" name="Triangle isocèle 7"/>
            <p:cNvSpPr/>
            <p:nvPr userDrawn="1"/>
          </p:nvSpPr>
          <p:spPr>
            <a:xfrm>
              <a:off x="5724128" y="6422186"/>
              <a:ext cx="724195" cy="435814"/>
            </a:xfrm>
            <a:prstGeom prst="triangle">
              <a:avLst>
                <a:gd name="adj" fmla="val 49600"/>
              </a:avLst>
            </a:prstGeom>
            <a:solidFill>
              <a:srgbClr val="B5BE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isocèle 8"/>
            <p:cNvSpPr/>
            <p:nvPr userDrawn="1"/>
          </p:nvSpPr>
          <p:spPr>
            <a:xfrm>
              <a:off x="7304189" y="6422186"/>
              <a:ext cx="724195" cy="435814"/>
            </a:xfrm>
            <a:prstGeom prst="triangle">
              <a:avLst/>
            </a:prstGeom>
            <a:solidFill>
              <a:srgbClr val="9260A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6514158" y="6422186"/>
              <a:ext cx="724195" cy="435814"/>
            </a:xfrm>
            <a:prstGeom prst="triangle">
              <a:avLst/>
            </a:prstGeom>
            <a:solidFill>
              <a:srgbClr val="67B0E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 3" pitchFamily="18" charset="2"/>
        <a:buChar char="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&g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alibri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ftlv.univ-pau.fr/_resource/Images/FORCO/logo%20Qualiopi-marquage_166x204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article_lc/LEGIARTI000006904031/2008-05-01" TargetMode="External"/><Relationship Id="rId2" Type="http://schemas.openxmlformats.org/officeDocument/2006/relationships/hyperlink" Target="https://code.travail.gouv.fr/fiche-service-public/quelles-sont-les-obligations-daffichage-dans-une-entrepris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ternance@univ-pau.fr" TargetMode="External"/><Relationship Id="rId2" Type="http://schemas.openxmlformats.org/officeDocument/2006/relationships/hyperlink" Target="https://www.alternance.emploi.gouv.fr/sites/default/files/2021-10/permda-0958_saisissable.pd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s-aides.nouvelle-aquitaine.fr/amenagement-du-territoire/fonds-social-formation" TargetMode="External"/><Relationship Id="rId2" Type="http://schemas.openxmlformats.org/officeDocument/2006/relationships/hyperlink" Target="mailto:alternance@univ-pau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hyperlink" Target="https://www.actionlogement.fr/garantie-visale-jeunes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actionlogement.fr/l-aide-mobili-jeu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alternant.actionlogement.fr/" TargetMode="External"/><Relationship Id="rId4" Type="http://schemas.openxmlformats.org/officeDocument/2006/relationships/hyperlink" Target="https://www.actionlogement.fr/l-avance-loca-pass-jeun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af.fr/allocataires/aides-et-demarches/droits-et-prestations/vie-professionnelle/la-prime-d-activit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mploi.lagazettedescommunes.com/" TargetMode="External"/><Relationship Id="rId13" Type="http://schemas.openxmlformats.org/officeDocument/2006/relationships/hyperlink" Target="https://www.hellowork.com/fr-fr/alternance.html" TargetMode="External"/><Relationship Id="rId3" Type="http://schemas.openxmlformats.org/officeDocument/2006/relationships/hyperlink" Target="https://www.alternance.emploi.gouv.fr/bourse-a-l-emploi-recherche-prive" TargetMode="External"/><Relationship Id="rId7" Type="http://schemas.openxmlformats.org/officeDocument/2006/relationships/hyperlink" Target="https://candidat.pole-emploi.fr/offres/emploi/fonction-publique/s23" TargetMode="External"/><Relationship Id="rId12" Type="http://schemas.openxmlformats.org/officeDocument/2006/relationships/hyperlink" Target="https://emploi.lefigaro.fr/recherche/offres-emploi" TargetMode="External"/><Relationship Id="rId2" Type="http://schemas.openxmlformats.org/officeDocument/2006/relationships/hyperlink" Target="https://www.1jeune1solution.gouv.fr/apprentissage?pag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ss.fonction-publique.gouv.fr/" TargetMode="External"/><Relationship Id="rId11" Type="http://schemas.openxmlformats.org/officeDocument/2006/relationships/hyperlink" Target="https://fr.indeed.com/" TargetMode="External"/><Relationship Id="rId5" Type="http://schemas.openxmlformats.org/officeDocument/2006/relationships/hyperlink" Target="https://place-emploi-public.gouv.fr/" TargetMode="External"/><Relationship Id="rId15" Type="http://schemas.openxmlformats.org/officeDocument/2006/relationships/hyperlink" Target="https://www.welcometothejungle.com/fr" TargetMode="External"/><Relationship Id="rId10" Type="http://schemas.openxmlformats.org/officeDocument/2006/relationships/hyperlink" Target="https://www.emploi-territorial.fr/" TargetMode="External"/><Relationship Id="rId4" Type="http://schemas.openxmlformats.org/officeDocument/2006/relationships/hyperlink" Target="https://labonnealternance.apprentissage.beta.gouv.fr/" TargetMode="External"/><Relationship Id="rId9" Type="http://schemas.openxmlformats.org/officeDocument/2006/relationships/hyperlink" Target="https://www.emploipublic.fr/offre-emploi/recherche" TargetMode="External"/><Relationship Id="rId14" Type="http://schemas.openxmlformats.org/officeDocument/2006/relationships/hyperlink" Target="https://jobs-stages.letudiant.fr/offre-alternance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p.handi@univ-pau.fr" TargetMode="External"/><Relationship Id="rId2" Type="http://schemas.openxmlformats.org/officeDocument/2006/relationships/hyperlink" Target="mailto:accueil.forco@univ-pau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sabelle.seguinotte@univ-pau.fr" TargetMode="External"/><Relationship Id="rId4" Type="http://schemas.openxmlformats.org/officeDocument/2006/relationships/hyperlink" Target="mailto:alternance@univ-pau.f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vail-emploi.gouv.fr/formation-professionnelle/formation-en-alternance-10751/contrat-de-professionnalisation" TargetMode="External"/><Relationship Id="rId2" Type="http://schemas.openxmlformats.org/officeDocument/2006/relationships/hyperlink" Target="https://travail-emploi.gouv.fr/formation-professionnelle/formation-en-alternance-10751/apprentissage/contrat-apprentissag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fr-FR" sz="5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Lancement de la campagne d’alternance 2024-2025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19" cy="2808312"/>
          </a:xfrm>
        </p:spPr>
        <p:txBody>
          <a:bodyPr>
            <a:normAutofit/>
          </a:bodyPr>
          <a:lstStyle/>
          <a:p>
            <a:r>
              <a:rPr lang="fr-FR" sz="3600" dirty="0"/>
              <a:t>Direction FTLV – Service Alternance</a:t>
            </a:r>
          </a:p>
          <a:p>
            <a:r>
              <a:rPr lang="fr-FR" sz="3000" dirty="0"/>
              <a:t>(Formation continue &amp; Apprentissage)</a:t>
            </a:r>
          </a:p>
          <a:p>
            <a:endParaRPr lang="fr-FR" sz="1500" dirty="0"/>
          </a:p>
          <a:p>
            <a:r>
              <a:rPr lang="fr-FR" sz="2800" dirty="0"/>
              <a:t>Lundi 29 avril 2024</a:t>
            </a:r>
          </a:p>
          <a:p>
            <a:r>
              <a:rPr lang="fr-FR" sz="2400" dirty="0"/>
              <a:t>Collège SSH // Candidats à la LP Intervention sociale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64533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E6007E"/>
                </a:solidFill>
              </a:rPr>
              <a:t>Alexandra NICOLAS</a:t>
            </a:r>
          </a:p>
        </p:txBody>
      </p:sp>
      <p:pic>
        <p:nvPicPr>
          <p:cNvPr id="5" name="Image 4" descr="E2SQuadri.png">
            <a:extLst>
              <a:ext uri="{FF2B5EF4-FFF2-40B4-BE49-F238E27FC236}">
                <a16:creationId xmlns:a16="http://schemas.microsoft.com/office/drawing/2014/main" id="{697BBFA7-66ED-4DFB-8B0D-7BA37EA3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270810" y="346909"/>
            <a:ext cx="1405645" cy="679556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hlinkClick r:id="rId3"/>
            <a:extLst>
              <a:ext uri="{FF2B5EF4-FFF2-40B4-BE49-F238E27FC236}">
                <a16:creationId xmlns:a16="http://schemas.microsoft.com/office/drawing/2014/main" id="{B3566DC6-94E0-42E9-8BB7-631FEB38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3" y="238077"/>
            <a:ext cx="3240360" cy="13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FFF2DD-C05E-4D26-B3F4-616B8747A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3" y="238077"/>
            <a:ext cx="1080120" cy="8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5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fr-FR" sz="3400" dirty="0">
                <a:solidFill>
                  <a:schemeClr val="bg1"/>
                </a:solidFill>
              </a:rPr>
              <a:t>L’établissement du contrat d’alternance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Un </a:t>
            </a:r>
            <a:r>
              <a:rPr lang="fr-FR" sz="2300" b="1" dirty="0"/>
              <a:t>formulaire </a:t>
            </a:r>
            <a:r>
              <a:rPr lang="fr-FR" sz="2300" b="1" dirty="0" err="1"/>
              <a:t>cerfa</a:t>
            </a:r>
            <a:r>
              <a:rPr lang="fr-FR" sz="2300" dirty="0"/>
              <a:t> + une </a:t>
            </a:r>
            <a:r>
              <a:rPr lang="fr-FR" sz="2300" b="1" dirty="0"/>
              <a:t>notice explicative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Une </a:t>
            </a:r>
            <a:r>
              <a:rPr lang="fr-FR" sz="2300" b="1" dirty="0"/>
              <a:t>convention de 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300" b="1" dirty="0"/>
              <a:t>Compléter la fiche de liaison</a:t>
            </a:r>
            <a:r>
              <a:rPr lang="fr-FR" sz="2300" dirty="0"/>
              <a:t>, et la faire valider par la Responsable pédagogique, qui la transmet au service Alternance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300" dirty="0"/>
              <a:t>Le service Alternance établit les documents contractuels et les envoie à l’employeur pour signature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9B729F5-F5D9-401F-A6D0-09BBA4E79DA2}"/>
              </a:ext>
            </a:extLst>
          </p:cNvPr>
          <p:cNvSpPr/>
          <p:nvPr/>
        </p:nvSpPr>
        <p:spPr>
          <a:xfrm>
            <a:off x="454240" y="4489212"/>
            <a:ext cx="8229600" cy="1892116"/>
          </a:xfrm>
          <a:prstGeom prst="roundRect">
            <a:avLst/>
          </a:prstGeom>
          <a:solidFill>
            <a:srgbClr val="60B474"/>
          </a:solidFill>
          <a:ln>
            <a:solidFill>
              <a:srgbClr val="4088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Prolongation de l’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 à l’apprentissage de l’Etat </a:t>
            </a:r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sz="2400" b="1" dirty="0">
                <a:solidFill>
                  <a:schemeClr val="bg1"/>
                </a:solidFill>
              </a:rPr>
              <a:t>6 000 € </a:t>
            </a:r>
            <a:r>
              <a:rPr lang="fr-FR" sz="2400" dirty="0">
                <a:solidFill>
                  <a:schemeClr val="bg1"/>
                </a:solidFill>
              </a:rPr>
              <a:t>pour l’entreprise) pour tous les contrats d’apprentissage </a:t>
            </a:r>
            <a:r>
              <a:rPr lang="fr-FR" sz="2400" b="1" dirty="0">
                <a:solidFill>
                  <a:schemeClr val="bg1"/>
                </a:solidFill>
              </a:rPr>
              <a:t>conclus dans le secteur privé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jusqu’au 31/12/2024</a:t>
            </a: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000" i="1" dirty="0">
                <a:solidFill>
                  <a:schemeClr val="bg1"/>
                </a:solidFill>
              </a:rPr>
              <a:t>NB : Les employeurs publics et les contrats de professionnalisation ne sont pas éligibles à cette aide.</a:t>
            </a:r>
          </a:p>
        </p:txBody>
      </p:sp>
      <p:pic>
        <p:nvPicPr>
          <p:cNvPr id="10" name="Graphique 9" descr="Avertissement">
            <a:extLst>
              <a:ext uri="{FF2B5EF4-FFF2-40B4-BE49-F238E27FC236}">
                <a16:creationId xmlns:a16="http://schemas.microsoft.com/office/drawing/2014/main" id="{B4290B03-CA93-4907-BAEE-0FAE9EF1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900" y="3761175"/>
            <a:ext cx="814280" cy="742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96F0EA-9DB5-46A1-ABBA-92ECEBA7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480" y="35028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1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E9E918-644D-450F-8DE9-E29B94E8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215D98-CD54-45B8-8D4B-9CA4EC09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6DFA99-6855-40CE-B74C-962B6773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795CD-CEDD-46C2-97AE-21D9994A5C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045B04-CFE3-4999-A6DA-82BD5E3F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" y="39539"/>
            <a:ext cx="4603447" cy="6557813"/>
          </a:xfrm>
          <a:prstGeom prst="rect">
            <a:avLst/>
          </a:prstGeo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8647C51-2B49-4597-A31E-6429642662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9E75944-B63B-4169-B471-6EEE13138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939" y="39539"/>
            <a:ext cx="4680073" cy="66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E9E918-644D-450F-8DE9-E29B94E8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215D98-CD54-45B8-8D4B-9CA4EC09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6DFA99-6855-40CE-B74C-962B6773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8AC2F1D5-EA8C-47BA-8185-9532B3A406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64568"/>
            <a:ext cx="4520420" cy="6388768"/>
          </a:xfrm>
          <a:prstGeom prst="rect">
            <a:avLst/>
          </a:prstGeo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502B35D3-9FF2-4551-834E-B469E0C40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1999" y="260648"/>
            <a:ext cx="4418697" cy="62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fr-FR" sz="3100" dirty="0">
                <a:solidFill>
                  <a:schemeClr val="bg1"/>
                </a:solidFill>
              </a:rPr>
              <a:t>Les droits et obligations de l’alternant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2976"/>
            <a:ext cx="8229600" cy="5290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Les droits de l’alternant :</a:t>
            </a:r>
          </a:p>
          <a:p>
            <a:pPr marL="0" indent="0">
              <a:buNone/>
            </a:pPr>
            <a:endParaRPr lang="fr-FR" sz="1000" u="sng" dirty="0"/>
          </a:p>
          <a:p>
            <a:pPr marL="0" indent="0">
              <a:buNone/>
            </a:pPr>
            <a:r>
              <a:rPr lang="fr-FR" sz="2400" dirty="0"/>
              <a:t>     - </a:t>
            </a:r>
            <a:r>
              <a:rPr lang="fr-FR" sz="2400" b="1" dirty="0"/>
              <a:t>Identiques</a:t>
            </a:r>
            <a:r>
              <a:rPr lang="fr-FR" sz="2400" dirty="0"/>
              <a:t> à ceux des autres salariés/agents de l’entreprise/CT : accès à toutes les règles d’hygiène, de santé et de sécurité et aux </a:t>
            </a:r>
            <a:r>
              <a:rPr lang="fr-FR" sz="2400" dirty="0">
                <a:hlinkClick r:id="rId2"/>
              </a:rPr>
              <a:t>documents soumis à un affichage obligatoire</a:t>
            </a:r>
            <a:r>
              <a:rPr lang="fr-FR" sz="2400" dirty="0"/>
              <a:t> =&gt; </a:t>
            </a:r>
            <a:r>
              <a:rPr lang="fr-FR" sz="2400" b="1" dirty="0"/>
              <a:t>document unique d'évaluation des risques professionnels (DUERP)</a:t>
            </a:r>
          </a:p>
          <a:p>
            <a:pPr marL="0" indent="0">
              <a:buNone/>
            </a:pPr>
            <a:r>
              <a:rPr lang="fr-FR" sz="2400" dirty="0"/>
              <a:t>     - Un </a:t>
            </a:r>
            <a:r>
              <a:rPr lang="fr-FR" sz="2400" b="1" dirty="0"/>
              <a:t>congé supplémentaire de 5 jours ouvrables </a:t>
            </a:r>
            <a:r>
              <a:rPr lang="fr-FR" sz="2400" dirty="0"/>
              <a:t>pour la préparation des examens (s’ajoute aux congés payés et sont rémunérés) : </a:t>
            </a:r>
            <a:r>
              <a:rPr lang="fr-FR" sz="2400" dirty="0">
                <a:hlinkClick r:id="rId3"/>
              </a:rPr>
              <a:t>Article L6222-35 du Code du travail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   - Accompagnement et suivi en entreprise/CT par le </a:t>
            </a:r>
            <a:r>
              <a:rPr lang="fr-FR" sz="2400" b="1" dirty="0"/>
              <a:t>Maître d’Apprentissage / Tuteur professionnel</a:t>
            </a:r>
          </a:p>
          <a:p>
            <a:pPr marL="0" indent="0">
              <a:buNone/>
            </a:pPr>
            <a:r>
              <a:rPr lang="fr-FR" sz="2400" dirty="0"/>
              <a:t>     - Accompagnement et suivi à l’UPPA par un </a:t>
            </a:r>
            <a:r>
              <a:rPr lang="fr-FR" sz="2400" b="1" dirty="0"/>
              <a:t>enseignant référent</a:t>
            </a:r>
          </a:p>
          <a:p>
            <a:pPr marL="0" indent="0">
              <a:buNone/>
            </a:pPr>
            <a:r>
              <a:rPr lang="fr-FR" sz="2400" b="1" dirty="0"/>
              <a:t>     </a:t>
            </a:r>
            <a:r>
              <a:rPr lang="fr-FR" sz="2400" dirty="0"/>
              <a:t>- </a:t>
            </a:r>
            <a:r>
              <a:rPr lang="fr-FR" sz="2400" b="1" dirty="0"/>
              <a:t>Exonération des droits d’inscription nationaux </a:t>
            </a:r>
            <a:r>
              <a:rPr lang="fr-FR" sz="2400" dirty="0"/>
              <a:t>à l’université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2300" i="1" u="sng" dirty="0"/>
              <a:t>NB :</a:t>
            </a:r>
            <a:r>
              <a:rPr lang="fr-FR" sz="2300" i="1" dirty="0"/>
              <a:t> Les étudiants boursiers l’année précédente ne peuvent plus l’être en étant alternants.</a:t>
            </a:r>
          </a:p>
          <a:p>
            <a:pPr marL="0" indent="0">
              <a:buNone/>
            </a:pPr>
            <a:endParaRPr lang="fr-FR" sz="2400" b="1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D085-4A73-43FD-8468-95843195C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D9F7CD0-E6D7-4CC0-9C21-6C1F693D7899}"/>
              </a:ext>
            </a:extLst>
          </p:cNvPr>
          <p:cNvSpPr/>
          <p:nvPr/>
        </p:nvSpPr>
        <p:spPr>
          <a:xfrm>
            <a:off x="7452320" y="3218428"/>
            <a:ext cx="1159768" cy="421143"/>
          </a:xfrm>
          <a:prstGeom prst="roundRect">
            <a:avLst/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Apprentis</a:t>
            </a:r>
          </a:p>
        </p:txBody>
      </p:sp>
    </p:spTree>
    <p:extLst>
      <p:ext uri="{BB962C8B-B14F-4D97-AF65-F5344CB8AC3E}">
        <p14:creationId xmlns:p14="http://schemas.microsoft.com/office/powerpoint/2010/main" val="80286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Les obligations de l’alternant :</a:t>
            </a:r>
          </a:p>
          <a:p>
            <a:pPr marL="0" indent="0">
              <a:buNone/>
            </a:pPr>
            <a:endParaRPr lang="fr-FR" sz="20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S’inscrire à l’UPPA, dans la formation faisant l’objet du contrat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Payer la CVEC (100 €)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Respecter le règlement intérieur de l’entreprise et de l’UPPA (dont la charte des examens)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Obligation d’assiduité à l’UPPA et en entreprise/CT : justification des absences par un </a:t>
            </a:r>
            <a:r>
              <a:rPr lang="fr-FR" sz="2400" b="1" dirty="0"/>
              <a:t>arrêt de travail </a:t>
            </a:r>
            <a:r>
              <a:rPr lang="fr-FR" sz="2400" dirty="0"/>
              <a:t>(et non pas un simple certificat médical)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Tenir à jour son livret électronique de l’alternant </a:t>
            </a:r>
            <a:r>
              <a:rPr lang="fr-FR" sz="2400" b="1" dirty="0" err="1"/>
              <a:t>Karuta</a:t>
            </a:r>
            <a:endParaRPr lang="fr-FR" sz="2400" b="1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D085-4A73-43FD-8468-95843195C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EDE2696-887E-4980-9D91-B532782E0C02}"/>
              </a:ext>
            </a:extLst>
          </p:cNvPr>
          <p:cNvSpPr/>
          <p:nvPr/>
        </p:nvSpPr>
        <p:spPr>
          <a:xfrm>
            <a:off x="3635896" y="1916832"/>
            <a:ext cx="1159768" cy="421143"/>
          </a:xfrm>
          <a:prstGeom prst="roundRect">
            <a:avLst/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Apprentis</a:t>
            </a:r>
          </a:p>
        </p:txBody>
      </p:sp>
      <p:sp>
        <p:nvSpPr>
          <p:cNvPr id="8" name="Rectangle à coins arrondis 2">
            <a:extLst>
              <a:ext uri="{FF2B5EF4-FFF2-40B4-BE49-F238E27FC236}">
                <a16:creationId xmlns:a16="http://schemas.microsoft.com/office/drawing/2014/main" id="{A5BA3C0C-F3A1-4C64-A4DB-AE00D28F6C0C}"/>
              </a:ext>
            </a:extLst>
          </p:cNvPr>
          <p:cNvSpPr/>
          <p:nvPr/>
        </p:nvSpPr>
        <p:spPr>
          <a:xfrm>
            <a:off x="935596" y="4941168"/>
            <a:ext cx="7272808" cy="92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L’alternant a un statut de salarié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(et non le statut étudiant)</a:t>
            </a:r>
          </a:p>
        </p:txBody>
      </p:sp>
    </p:spTree>
    <p:extLst>
      <p:ext uri="{BB962C8B-B14F-4D97-AF65-F5344CB8AC3E}">
        <p14:creationId xmlns:p14="http://schemas.microsoft.com/office/powerpoint/2010/main" val="25658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981"/>
          </a:xfrm>
        </p:spPr>
        <p:txBody>
          <a:bodyPr>
            <a:normAutofit/>
          </a:bodyPr>
          <a:lstStyle/>
          <a:p>
            <a:endParaRPr lang="fr-FR" sz="3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B6F2DC-6E5B-477F-9520-20DF22D7F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7E9D77-71FA-4A94-BEFE-2A0C7F76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003"/>
            <a:ext cx="9144000" cy="62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7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latin typeface="+mn-lt"/>
              </a:rPr>
              <a:t>      Forfait « Restauration » </a:t>
            </a:r>
            <a:r>
              <a:rPr lang="fr-FR" sz="2200" b="0" dirty="0">
                <a:latin typeface="+mn-lt"/>
              </a:rPr>
              <a:t>: </a:t>
            </a:r>
            <a:r>
              <a:rPr lang="fr-FR" sz="2200" dirty="0">
                <a:solidFill>
                  <a:srgbClr val="E6007E"/>
                </a:solidFill>
                <a:latin typeface="+mn-lt"/>
              </a:rPr>
              <a:t>3 € / repas du midi </a:t>
            </a:r>
            <a:r>
              <a:rPr lang="fr-FR" sz="2200" b="0" dirty="0">
                <a:latin typeface="+mn-lt"/>
              </a:rPr>
              <a:t>lors de semaines ou journées de formation à l’UPPA</a:t>
            </a:r>
            <a:br>
              <a:rPr lang="fr-FR" sz="2200" b="0" dirty="0">
                <a:latin typeface="+mn-lt"/>
              </a:rPr>
            </a:br>
            <a:r>
              <a:rPr lang="fr-FR" sz="22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 pour en bénéficier :</a:t>
            </a:r>
            <a:r>
              <a:rPr lang="fr-FR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r-FR" sz="2200" b="0" dirty="0">
                <a:latin typeface="+mn-lt"/>
              </a:rPr>
              <a:t>Être présent en formation et avoir rendu sa feuille d’émargement</a:t>
            </a:r>
            <a:br>
              <a:rPr lang="fr-FR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FR" sz="2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CROUS =&gt; Bénéficiez du tarif Apprenti (30 cts / repas) </a:t>
            </a:r>
            <a:r>
              <a:rPr lang="fr-FR" sz="2200" b="0" dirty="0">
                <a:latin typeface="+mn-lt"/>
              </a:rPr>
              <a:t>en prenant votre repas en R.U. (</a:t>
            </a:r>
            <a:r>
              <a:rPr lang="fr-FR" sz="2200" b="0" i="1" dirty="0">
                <a:latin typeface="+mn-lt"/>
              </a:rPr>
              <a:t>formule Campus</a:t>
            </a:r>
            <a:r>
              <a:rPr lang="fr-FR" sz="2200" b="0" dirty="0">
                <a:latin typeface="+mn-lt"/>
              </a:rPr>
              <a:t>) ou </a:t>
            </a:r>
            <a:r>
              <a:rPr lang="fr-FR" sz="2200" b="0" dirty="0"/>
              <a:t>en cafétéria (</a:t>
            </a:r>
            <a:r>
              <a:rPr lang="fr-FR" sz="2200" b="0" i="1" dirty="0">
                <a:latin typeface="+mn-lt"/>
              </a:rPr>
              <a:t>formule Etudiante</a:t>
            </a:r>
            <a:r>
              <a:rPr lang="fr-FR" sz="2200" b="0" dirty="0">
                <a:latin typeface="+mn-lt"/>
              </a:rPr>
              <a:t>)</a:t>
            </a:r>
            <a:br>
              <a:rPr lang="fr-FR" sz="2200" b="0" dirty="0">
                <a:latin typeface="+mn-lt"/>
              </a:rPr>
            </a:br>
            <a:br>
              <a:rPr lang="fr-FR" sz="2200" b="0" dirty="0">
                <a:latin typeface="+mn-lt"/>
              </a:rPr>
            </a:br>
            <a:r>
              <a:rPr lang="fr-FR" sz="2200" b="0" dirty="0">
                <a:latin typeface="+mn-lt"/>
              </a:rPr>
              <a:t>      </a:t>
            </a:r>
            <a:r>
              <a:rPr lang="fr-FR" sz="2200" dirty="0">
                <a:latin typeface="+mn-lt"/>
              </a:rPr>
              <a:t>Forfait « Hébergement »</a:t>
            </a:r>
            <a:r>
              <a:rPr lang="fr-FR" sz="2200" b="0" dirty="0">
                <a:latin typeface="+mn-lt"/>
              </a:rPr>
              <a:t> : </a:t>
            </a:r>
            <a:r>
              <a:rPr lang="fr-FR" sz="2200" dirty="0">
                <a:solidFill>
                  <a:srgbClr val="E6007E"/>
                </a:solidFill>
                <a:latin typeface="+mn-lt"/>
              </a:rPr>
              <a:t>6 € / nuitée</a:t>
            </a:r>
            <a:r>
              <a:rPr lang="fr-FR" sz="2200" b="0" dirty="0">
                <a:solidFill>
                  <a:srgbClr val="E6007E"/>
                </a:solidFill>
                <a:latin typeface="+mn-lt"/>
              </a:rPr>
              <a:t> </a:t>
            </a:r>
            <a:r>
              <a:rPr lang="fr-FR" sz="2200" b="0" dirty="0">
                <a:latin typeface="+mn-lt"/>
              </a:rPr>
              <a:t>lors des semaines ou journées de formation à l’UPPA</a:t>
            </a:r>
            <a:br>
              <a:rPr lang="fr-FR" sz="2200" b="0" dirty="0">
                <a:latin typeface="+mn-lt"/>
              </a:rPr>
            </a:br>
            <a:r>
              <a:rPr lang="fr-FR" sz="22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 pour en bénéficier :</a:t>
            </a:r>
            <a:r>
              <a:rPr lang="fr-FR" sz="2200" b="0" dirty="0">
                <a:latin typeface="+mn-lt"/>
              </a:rPr>
              <a:t> Avoir un loyer à payer ou toute autre solution d’hébergement générant des frais</a:t>
            </a:r>
            <a:br>
              <a:rPr lang="fr-FR" sz="2200" b="0" dirty="0">
                <a:latin typeface="+mn-lt"/>
              </a:rPr>
            </a:br>
            <a:br>
              <a:rPr lang="fr-FR" sz="2200" b="0" dirty="0">
                <a:latin typeface="+mn-lt"/>
              </a:rPr>
            </a:br>
            <a:r>
              <a:rPr lang="fr-FR" sz="2200" i="1" u="sng" dirty="0">
                <a:latin typeface="+mn-lt"/>
              </a:rPr>
              <a:t>Attention :</a:t>
            </a:r>
            <a:r>
              <a:rPr lang="fr-FR" sz="2200" i="1" dirty="0">
                <a:latin typeface="+mn-lt"/>
              </a:rPr>
              <a:t> Périodes de cours en distanciel non éligibles.</a:t>
            </a:r>
            <a:endParaRPr lang="fr-FR" sz="2200" i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57200" y="1412776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57200" y="4077072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id="{768EECD8-8B25-4F33-92C5-0E47A597EAB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706089"/>
          </a:xfrm>
          <a:prstGeom prst="rect">
            <a:avLst/>
          </a:prstGeom>
          <a:solidFill>
            <a:srgbClr val="E6007E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 startAt="7"/>
            </a:pPr>
            <a:r>
              <a:rPr lang="fr-FR" sz="3400" dirty="0">
                <a:solidFill>
                  <a:schemeClr val="bg1"/>
                </a:solidFill>
              </a:rPr>
              <a:t>Les aides financières aux apprentis</a:t>
            </a:r>
          </a:p>
        </p:txBody>
      </p:sp>
    </p:spTree>
    <p:extLst>
      <p:ext uri="{BB962C8B-B14F-4D97-AF65-F5344CB8AC3E}">
        <p14:creationId xmlns:p14="http://schemas.microsoft.com/office/powerpoint/2010/main" val="615728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997" y="692696"/>
            <a:ext cx="8481475" cy="561662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fr-FR" sz="2200" b="0" dirty="0">
                <a:latin typeface="+mn-lt"/>
              </a:rPr>
              <a:t>      </a:t>
            </a:r>
            <a:r>
              <a:rPr lang="fr-FR" sz="2200" dirty="0">
                <a:latin typeface="+mn-lt"/>
              </a:rPr>
              <a:t>Aide au financement du permis B : Forfait de 500 €</a:t>
            </a:r>
            <a:br>
              <a:rPr lang="fr-FR" sz="2200" dirty="0">
                <a:latin typeface="+mn-lt"/>
              </a:rPr>
            </a:br>
            <a:r>
              <a:rPr lang="fr-FR" sz="22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pour en bénéficier :</a:t>
            </a:r>
            <a:br>
              <a:rPr lang="fr-FR" sz="2200" b="0" dirty="0">
                <a:latin typeface="+mn-lt"/>
              </a:rPr>
            </a:br>
            <a:r>
              <a:rPr lang="fr-FR" sz="2200" b="0" dirty="0">
                <a:latin typeface="+mn-lt"/>
              </a:rPr>
              <a:t>   - être âgé d’au moins 18 ans</a:t>
            </a:r>
            <a:br>
              <a:rPr lang="fr-FR" sz="2200" b="0" dirty="0">
                <a:latin typeface="+mn-lt"/>
              </a:rPr>
            </a:br>
            <a:r>
              <a:rPr lang="fr-FR" sz="2200" b="0" dirty="0">
                <a:latin typeface="+mn-lt"/>
              </a:rPr>
              <a:t>   - avoir un contrat d’apprentissage en cours d’exécution au moment de la demande</a:t>
            </a:r>
            <a:br>
              <a:rPr lang="fr-FR" sz="2200" b="0" dirty="0">
                <a:latin typeface="+mn-lt"/>
              </a:rPr>
            </a:br>
            <a:r>
              <a:rPr lang="fr-FR" sz="2200" b="0" dirty="0">
                <a:latin typeface="+mn-lt"/>
              </a:rPr>
              <a:t>   - être engagé dans la préparation du permis B, peu importe l’avancée au moment de la demande (une facture </a:t>
            </a:r>
            <a:r>
              <a:rPr lang="fr-FR" sz="2200" dirty="0">
                <a:latin typeface="+mn-lt"/>
              </a:rPr>
              <a:t>acquittée</a:t>
            </a:r>
            <a:r>
              <a:rPr lang="fr-FR" sz="2200" b="0" dirty="0">
                <a:latin typeface="+mn-lt"/>
              </a:rPr>
              <a:t> d’un montant minimum de 500€ devra être fournie)</a:t>
            </a:r>
            <a:br>
              <a:rPr lang="fr-FR" sz="2200" b="0" dirty="0">
                <a:latin typeface="+mn-lt"/>
              </a:rPr>
            </a:br>
            <a:br>
              <a:rPr lang="fr-FR" sz="2200" b="0" dirty="0">
                <a:latin typeface="+mn-lt"/>
              </a:rPr>
            </a:br>
            <a:r>
              <a:rPr lang="fr-FR" sz="2200" b="0" dirty="0">
                <a:latin typeface="+mn-lt"/>
              </a:rPr>
              <a:t>Formulaire de demande téléchargeable sur : </a:t>
            </a:r>
            <a:r>
              <a:rPr lang="fr-FR" sz="2200" b="0" dirty="0">
                <a:latin typeface="+mn-lt"/>
                <a:hlinkClick r:id="rId2"/>
              </a:rPr>
              <a:t>https://www.alternance.emploi.gouv.fr/sites/default/files/2021-10/permda-0958_saisissable.pdf</a:t>
            </a:r>
            <a:r>
              <a:rPr lang="fr-FR" sz="2200" b="0" dirty="0">
                <a:latin typeface="+mn-lt"/>
              </a:rPr>
              <a:t> </a:t>
            </a:r>
            <a:br>
              <a:rPr lang="fr-FR" sz="2200" b="0" dirty="0">
                <a:latin typeface="+mn-lt"/>
              </a:rPr>
            </a:br>
            <a:r>
              <a:rPr lang="fr-FR" sz="2200" b="0" dirty="0">
                <a:latin typeface="+mn-lt"/>
              </a:rPr>
              <a:t>Ou en faire la demande en écrivant à </a:t>
            </a:r>
            <a:r>
              <a:rPr lang="fr-FR" sz="2200" b="0" dirty="0">
                <a:latin typeface="+mn-lt"/>
                <a:hlinkClick r:id="rId3"/>
              </a:rPr>
              <a:t>alternance@univ-pau.fr</a:t>
            </a:r>
            <a:r>
              <a:rPr lang="fr-FR" sz="2200" b="0" dirty="0">
                <a:latin typeface="+mn-lt"/>
              </a:rPr>
              <a:t>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354766" y="1340768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440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fr-FR" sz="3400" dirty="0">
                <a:solidFill>
                  <a:srgbClr val="E6007E"/>
                </a:solidFill>
              </a:rPr>
              <a:t>Le Fonds Social Formation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184" y="1052736"/>
            <a:ext cx="850728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300" b="1" dirty="0"/>
              <a:t>Le FSF est un dispositif financé par la                        pour les apprentis. Dispositif prolongé sur 2024.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300" dirty="0"/>
              <a:t>     </a:t>
            </a:r>
            <a:r>
              <a:rPr lang="fr-FR" sz="2300" b="1" dirty="0">
                <a:solidFill>
                  <a:srgbClr val="E6007E"/>
                </a:solidFill>
              </a:rPr>
              <a:t>Aide de 100 € à 1 000 € maxi </a:t>
            </a:r>
            <a:r>
              <a:rPr lang="fr-FR" sz="2300" dirty="0"/>
              <a:t>par an et par apprenti</a:t>
            </a:r>
          </a:p>
          <a:p>
            <a:pPr marL="0" indent="0">
              <a:buNone/>
            </a:pPr>
            <a:r>
              <a:rPr lang="fr-FR" sz="2300" dirty="0"/>
              <a:t>     </a:t>
            </a:r>
            <a:r>
              <a:rPr lang="fr-FR" sz="23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Critères :</a:t>
            </a:r>
          </a:p>
          <a:p>
            <a:pPr marL="0" indent="0">
              <a:buNone/>
            </a:pPr>
            <a:r>
              <a:rPr lang="fr-FR" sz="2300" dirty="0"/>
              <a:t>- la survenance d'un </a:t>
            </a:r>
            <a:r>
              <a:rPr lang="fr-FR" sz="2300" b="1" dirty="0"/>
              <a:t>évènement imprévu</a:t>
            </a:r>
            <a:r>
              <a:rPr lang="fr-FR" sz="2300" dirty="0"/>
              <a:t> =&gt; une difficulté financière</a:t>
            </a:r>
            <a:br>
              <a:rPr lang="fr-FR" sz="2300" dirty="0"/>
            </a:br>
            <a:r>
              <a:rPr lang="fr-FR" sz="2300" dirty="0"/>
              <a:t>- un </a:t>
            </a:r>
            <a:r>
              <a:rPr lang="fr-FR" sz="2300" b="1" dirty="0"/>
              <a:t>risque d’abandon</a:t>
            </a:r>
            <a:r>
              <a:rPr lang="fr-FR" sz="2300" dirty="0"/>
              <a:t> de la formation suivie</a:t>
            </a:r>
          </a:p>
          <a:p>
            <a:pPr marL="0" indent="0">
              <a:buNone/>
            </a:pPr>
            <a:r>
              <a:rPr lang="fr-FR" sz="2000" i="1" dirty="0"/>
              <a:t>Exemples de dépenses prises en compte :</a:t>
            </a:r>
            <a:br>
              <a:rPr lang="fr-FR" sz="2000" i="1" dirty="0"/>
            </a:br>
            <a:r>
              <a:rPr lang="fr-FR" sz="2000" i="1" dirty="0"/>
              <a:t>     - les dépenses de logement : loyers, charges...</a:t>
            </a:r>
            <a:br>
              <a:rPr lang="fr-FR" sz="2000" i="1" dirty="0"/>
            </a:br>
            <a:r>
              <a:rPr lang="fr-FR" sz="2000" i="1" dirty="0"/>
              <a:t>     - les dépenses de transport : frais de déplacement, réparations véhicule...</a:t>
            </a:r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2300" dirty="0"/>
              <a:t>Les dossiers sont examinés en commission régionale, </a:t>
            </a:r>
            <a:r>
              <a:rPr lang="fr-FR" sz="2300" b="1" dirty="0"/>
              <a:t>après avis consultatif du CFA de rattachement</a:t>
            </a:r>
            <a:r>
              <a:rPr lang="fr-FR" sz="2300" dirty="0"/>
              <a:t>.</a:t>
            </a:r>
            <a:endParaRPr lang="fr-FR" sz="1200" dirty="0"/>
          </a:p>
          <a:p>
            <a:pPr marL="0" indent="0">
              <a:buNone/>
            </a:pPr>
            <a:r>
              <a:rPr lang="fr-FR" sz="2300" dirty="0"/>
              <a:t>Pour faire une demande, contacter le CFA : </a:t>
            </a:r>
            <a:r>
              <a:rPr lang="fr-FR" sz="2300" dirty="0">
                <a:hlinkClick r:id="rId2"/>
              </a:rPr>
              <a:t>alternance@univ-pau.fr</a:t>
            </a:r>
            <a:endParaRPr lang="fr-FR" sz="2300" dirty="0"/>
          </a:p>
          <a:p>
            <a:pPr marL="0" indent="0">
              <a:buNone/>
            </a:pPr>
            <a:endParaRPr lang="fr-FR" sz="800" dirty="0"/>
          </a:p>
          <a:p>
            <a:pPr marL="0" indent="0">
              <a:buNone/>
            </a:pPr>
            <a:r>
              <a:rPr lang="fr-FR" sz="1800" dirty="0"/>
              <a:t>Plus d’informations : </a:t>
            </a:r>
            <a:r>
              <a:rPr lang="fr-FR" sz="1300" dirty="0">
                <a:hlinkClick r:id="rId3"/>
              </a:rPr>
              <a:t>https://les-aides.nouvelle-aquitaine.fr/amenagement-du-territoire/fonds-social-formation</a:t>
            </a:r>
            <a:endParaRPr lang="fr-FR" sz="13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323528" y="2060848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323528" y="2492896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60960"/>
            <a:ext cx="1512168" cy="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fr-FR" sz="3400" dirty="0">
                <a:solidFill>
                  <a:srgbClr val="E6007E"/>
                </a:solidFill>
              </a:rPr>
              <a:t>Les aides d’Action Logement</a:t>
            </a:r>
            <a:endParaRPr lang="fr-FR" sz="3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/>
              </a:rPr>
              <a:t>29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D085-4A73-43FD-8468-95843195C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F16C85F-C656-4555-850A-FFA570FE6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50" b="1" dirty="0"/>
              <a:t>Les aides d’                          concernent </a:t>
            </a:r>
            <a:r>
              <a:rPr lang="fr-FR" sz="2750" b="1" u="sng" dirty="0"/>
              <a:t>tous les alternants</a:t>
            </a:r>
            <a:endParaRPr lang="fr-FR" sz="2750" b="1" dirty="0"/>
          </a:p>
          <a:p>
            <a:pPr marL="0" indent="0" algn="ctr">
              <a:buNone/>
            </a:pPr>
            <a:r>
              <a:rPr lang="fr-FR" sz="2750" b="1" dirty="0"/>
              <a:t>(apprentis et contrat de professionnalisation)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200" dirty="0"/>
              <a:t>      </a:t>
            </a:r>
            <a:r>
              <a:rPr lang="fr-FR" sz="2200" b="1" dirty="0">
                <a:solidFill>
                  <a:srgbClr val="E6007E"/>
                </a:solidFill>
              </a:rPr>
              <a:t>Aide MOBILI-JEUNE </a:t>
            </a:r>
            <a:r>
              <a:rPr lang="fr-FR" sz="2200" dirty="0"/>
              <a:t>: jusqu’à 100 € / mois pour payer le loyer : </a:t>
            </a:r>
            <a:r>
              <a:rPr lang="fr-FR" sz="1500" dirty="0">
                <a:hlinkClick r:id="rId2"/>
              </a:rPr>
              <a:t>https://www.actionlogement.fr/l-aide-mobili-jeune</a:t>
            </a:r>
            <a:br>
              <a:rPr lang="fr-FR" sz="2200" dirty="0"/>
            </a:br>
            <a:r>
              <a:rPr lang="fr-FR" sz="2200" dirty="0"/>
              <a:t>      </a:t>
            </a:r>
            <a:r>
              <a:rPr lang="fr-FR" sz="2200" b="1" dirty="0">
                <a:solidFill>
                  <a:srgbClr val="E6007E"/>
                </a:solidFill>
              </a:rPr>
              <a:t>Garantie VISALE </a:t>
            </a:r>
            <a:r>
              <a:rPr lang="fr-FR" sz="2200" dirty="0"/>
              <a:t>: caution gratuite couvrant les impayés :</a:t>
            </a:r>
            <a:r>
              <a:rPr lang="fr-FR" sz="2400" dirty="0"/>
              <a:t> </a:t>
            </a:r>
            <a:r>
              <a:rPr lang="fr-FR" sz="1500" dirty="0">
                <a:hlinkClick r:id="rId3"/>
              </a:rPr>
              <a:t>https://www.actionlogement.fr/garantie-visale-jeunes</a:t>
            </a:r>
            <a:r>
              <a:rPr lang="fr-FR" sz="1500" dirty="0"/>
              <a:t> </a:t>
            </a:r>
          </a:p>
          <a:p>
            <a:pPr marL="0" indent="0">
              <a:buNone/>
            </a:pPr>
            <a:r>
              <a:rPr lang="fr-FR" sz="2200" dirty="0"/>
              <a:t>      </a:t>
            </a:r>
            <a:r>
              <a:rPr lang="fr-FR" sz="2200" b="1" dirty="0">
                <a:solidFill>
                  <a:srgbClr val="E6007E"/>
                </a:solidFill>
              </a:rPr>
              <a:t>Avance LOCA-PASS </a:t>
            </a:r>
            <a:r>
              <a:rPr lang="fr-FR" sz="2200" dirty="0"/>
              <a:t>: prêt sans intérêt pour le dépôt de garantie : </a:t>
            </a:r>
            <a:r>
              <a:rPr lang="fr-FR" sz="1500" dirty="0">
                <a:hlinkClick r:id="rId4"/>
              </a:rPr>
              <a:t>https://www.actionlogement.fr/l-avance-loca-pass-jeunes</a:t>
            </a:r>
            <a:r>
              <a:rPr lang="fr-FR" sz="1500" dirty="0"/>
              <a:t> </a:t>
            </a:r>
          </a:p>
          <a:p>
            <a:pPr marL="0" indent="0">
              <a:buNone/>
            </a:pPr>
            <a:r>
              <a:rPr lang="fr-FR" sz="2200" dirty="0"/>
              <a:t>      </a:t>
            </a:r>
            <a:r>
              <a:rPr lang="fr-FR" sz="2200" b="1" dirty="0">
                <a:solidFill>
                  <a:srgbClr val="E6007E"/>
                </a:solidFill>
              </a:rPr>
              <a:t>Accompagnement </a:t>
            </a:r>
            <a:r>
              <a:rPr lang="fr-FR" sz="2200" dirty="0"/>
              <a:t>gratuit à la recherche d’un logement par un opérateur spécialisé du territoire</a:t>
            </a:r>
          </a:p>
          <a:p>
            <a:pPr marL="0" indent="0">
              <a:buNone/>
            </a:pPr>
            <a:endParaRPr lang="fr-FR" sz="2200" dirty="0"/>
          </a:p>
          <a:p>
            <a:pPr marL="0" indent="0" algn="ctr">
              <a:buNone/>
            </a:pPr>
            <a:r>
              <a:rPr lang="fr-FR" sz="2200" dirty="0"/>
              <a:t>         Toutes les informations sur </a:t>
            </a:r>
            <a:r>
              <a:rPr lang="fr-FR" sz="2200" dirty="0">
                <a:hlinkClick r:id="rId5"/>
              </a:rPr>
              <a:t>https://alternant.actionlogement.fr/</a:t>
            </a:r>
            <a:r>
              <a:rPr lang="fr-FR" sz="2200" dirty="0"/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64921E0-1381-470B-BC87-6CCEA2EC4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84767"/>
            <a:ext cx="1872208" cy="340401"/>
          </a:xfrm>
          <a:prstGeom prst="rect">
            <a:avLst/>
          </a:prstGeom>
        </p:spPr>
      </p:pic>
      <p:sp>
        <p:nvSpPr>
          <p:cNvPr id="15" name="Flèche droite 7">
            <a:extLst>
              <a:ext uri="{FF2B5EF4-FFF2-40B4-BE49-F238E27FC236}">
                <a16:creationId xmlns:a16="http://schemas.microsoft.com/office/drawing/2014/main" id="{ABE0F6CE-299E-40CF-B093-091599331EA5}"/>
              </a:ext>
            </a:extLst>
          </p:cNvPr>
          <p:cNvSpPr/>
          <p:nvPr/>
        </p:nvSpPr>
        <p:spPr>
          <a:xfrm>
            <a:off x="354094" y="2495517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7">
            <a:extLst>
              <a:ext uri="{FF2B5EF4-FFF2-40B4-BE49-F238E27FC236}">
                <a16:creationId xmlns:a16="http://schemas.microsoft.com/office/drawing/2014/main" id="{62797E5C-765E-4C04-BFA6-0BB075E046A6}"/>
              </a:ext>
            </a:extLst>
          </p:cNvPr>
          <p:cNvSpPr/>
          <p:nvPr/>
        </p:nvSpPr>
        <p:spPr>
          <a:xfrm>
            <a:off x="354094" y="3098666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7">
            <a:extLst>
              <a:ext uri="{FF2B5EF4-FFF2-40B4-BE49-F238E27FC236}">
                <a16:creationId xmlns:a16="http://schemas.microsoft.com/office/drawing/2014/main" id="{061A8851-5EC5-414A-B1B2-7396FBAF216A}"/>
              </a:ext>
            </a:extLst>
          </p:cNvPr>
          <p:cNvSpPr/>
          <p:nvPr/>
        </p:nvSpPr>
        <p:spPr>
          <a:xfrm>
            <a:off x="339524" y="3735128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7">
            <a:extLst>
              <a:ext uri="{FF2B5EF4-FFF2-40B4-BE49-F238E27FC236}">
                <a16:creationId xmlns:a16="http://schemas.microsoft.com/office/drawing/2014/main" id="{0A114206-01F2-4217-93A1-D73533C29D5E}"/>
              </a:ext>
            </a:extLst>
          </p:cNvPr>
          <p:cNvSpPr/>
          <p:nvPr/>
        </p:nvSpPr>
        <p:spPr>
          <a:xfrm>
            <a:off x="336845" y="4370346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que 19" descr="Index pointant vers la droite vu du côté du dos de la main">
            <a:extLst>
              <a:ext uri="{FF2B5EF4-FFF2-40B4-BE49-F238E27FC236}">
                <a16:creationId xmlns:a16="http://schemas.microsoft.com/office/drawing/2014/main" id="{BC3624D9-C05B-43D0-9880-C5EAB9E74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120" y="5402079"/>
            <a:ext cx="457242" cy="4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8406" y="1475161"/>
            <a:ext cx="7516426" cy="3907675"/>
          </a:xfrm>
        </p:spPr>
        <p:txBody>
          <a:bodyPr>
            <a:noAutofit/>
          </a:bodyPr>
          <a:lstStyle/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L’objectif du contrat d’alternance et le public visé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La durée du contrat d’alternance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La période d’essai et le temps de travail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La rémunération de l’alternant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L’établissement du contrat d’alternance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Les droits et obligations de l’alternant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Les aides financières aux </a:t>
            </a:r>
            <a:r>
              <a:rPr lang="fr-FR" sz="2600" b="1" u="sng" dirty="0">
                <a:solidFill>
                  <a:srgbClr val="E6007E"/>
                </a:solidFill>
              </a:rPr>
              <a:t>apprentis</a:t>
            </a:r>
          </a:p>
          <a:p>
            <a:pPr marL="514350" lvl="0" indent="-432000">
              <a:buFont typeface="+mj-lt"/>
              <a:buAutoNum type="arabicPeriod"/>
            </a:pPr>
            <a:r>
              <a:rPr lang="fr-FR" sz="2600" b="1" dirty="0">
                <a:solidFill>
                  <a:srgbClr val="E6007E"/>
                </a:solidFill>
              </a:rPr>
              <a:t>Quelques conseils pour vos recherches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13"/>
          <p:cNvSpPr txBox="1">
            <a:spLocks noChangeArrowheads="1"/>
          </p:cNvSpPr>
          <p:nvPr/>
        </p:nvSpPr>
        <p:spPr bwMode="auto">
          <a:xfrm rot="16200000">
            <a:off x="-1335823" y="2875002"/>
            <a:ext cx="41404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r-FR" sz="6600" u="sng" dirty="0">
                <a:solidFill>
                  <a:srgbClr val="E6007E"/>
                </a:solidFill>
                <a:latin typeface="Calibri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92256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fr-FR" sz="3400" dirty="0">
                <a:solidFill>
                  <a:srgbClr val="E6007E"/>
                </a:solidFill>
              </a:rPr>
              <a:t>Les aides de la CAF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34070"/>
            <a:ext cx="8424936" cy="50472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/>
              <a:t>Les aides versées par la Caisse d’Allocations Familiales sont cumulables avec tous les autres dispositifs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</a:t>
            </a:r>
            <a:r>
              <a:rPr lang="fr-FR" b="1" dirty="0">
                <a:solidFill>
                  <a:srgbClr val="E6007E"/>
                </a:solidFill>
              </a:rPr>
              <a:t>L’Aide Personnalisée au Logement (APL) </a:t>
            </a:r>
            <a:r>
              <a:rPr lang="fr-FR" dirty="0"/>
              <a:t>: sous condition de ressources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E6007E"/>
                </a:solidFill>
              </a:rPr>
              <a:t>     La prime d’activité </a:t>
            </a:r>
            <a:r>
              <a:rPr lang="fr-FR" dirty="0"/>
              <a:t>: sont éligibles les apprentis de plus de 18 ans résidant en France, et dont le revenu mensuel brut avant impôts est &gt; à 1082,87 €.</a:t>
            </a:r>
            <a:endParaRPr lang="fr-FR" sz="2800" dirty="0"/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2100" dirty="0"/>
              <a:t>Plus d’informations : </a:t>
            </a:r>
            <a:r>
              <a:rPr lang="fr-FR" sz="1500" dirty="0">
                <a:hlinkClick r:id="rId2"/>
              </a:rPr>
              <a:t>https://www.caf.fr/allocataires/aides-et-demarches/droits-et-prestations/vie-professionnelle/la-prime-d-activite</a:t>
            </a:r>
            <a:r>
              <a:rPr lang="fr-FR" sz="150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/>
              </a:rPr>
              <a:t>29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D085-4A73-43FD-8468-95843195C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23528" y="2708920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323528" y="4005064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14" y="382650"/>
            <a:ext cx="706090" cy="7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4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fr-FR" sz="3400" dirty="0">
                <a:solidFill>
                  <a:schemeClr val="bg1"/>
                </a:solidFill>
              </a:rPr>
              <a:t>Quelques conseils pour vos recherches</a:t>
            </a:r>
            <a:endParaRPr lang="fr-FR" sz="26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0140"/>
            <a:ext cx="8229600" cy="4383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BB831CE-4C93-40E6-A921-FA0A640602CA}"/>
              </a:ext>
            </a:extLst>
          </p:cNvPr>
          <p:cNvSpPr txBox="1">
            <a:spLocks/>
          </p:cNvSpPr>
          <p:nvPr/>
        </p:nvSpPr>
        <p:spPr>
          <a:xfrm>
            <a:off x="457201" y="1560568"/>
            <a:ext cx="8229600" cy="4748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dirty="0"/>
              <a:t>Sites institutionnels :</a:t>
            </a:r>
          </a:p>
          <a:p>
            <a:pPr lvl="2"/>
            <a:r>
              <a:rPr lang="fr-FR" sz="1900" dirty="0">
                <a:hlinkClick r:id="rId2"/>
              </a:rPr>
              <a:t>1jeune1solution</a:t>
            </a:r>
            <a:r>
              <a:rPr lang="fr-FR" sz="1900" dirty="0"/>
              <a:t>		    </a:t>
            </a:r>
            <a:r>
              <a:rPr lang="fr-FR" sz="1900" dirty="0">
                <a:hlinkClick r:id="rId3"/>
              </a:rPr>
              <a:t>le Portail de l’Alternance</a:t>
            </a:r>
            <a:endParaRPr lang="fr-FR" sz="1900" b="0" dirty="0"/>
          </a:p>
          <a:p>
            <a:pPr lvl="2"/>
            <a:r>
              <a:rPr lang="fr-FR" sz="1900" dirty="0">
                <a:hlinkClick r:id="rId4"/>
              </a:rPr>
              <a:t>la Bonne Alternance</a:t>
            </a:r>
            <a:endParaRPr lang="fr-FR" sz="1900" dirty="0"/>
          </a:p>
          <a:p>
            <a:pPr lvl="1"/>
            <a:endParaRPr lang="fr-FR" sz="10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dirty="0"/>
              <a:t>Sites spécialisés dans le secteur public :</a:t>
            </a:r>
          </a:p>
          <a:p>
            <a:pPr algn="l"/>
            <a:r>
              <a:rPr lang="fr-FR" sz="1900" b="0" dirty="0"/>
              <a:t>	</a:t>
            </a:r>
            <a:r>
              <a:rPr lang="fr-FR" sz="1900" b="0" dirty="0">
                <a:hlinkClick r:id="rId5"/>
              </a:rPr>
              <a:t>Place de l’emploi public</a:t>
            </a:r>
            <a:r>
              <a:rPr lang="fr-FR" sz="1900" b="0" dirty="0"/>
              <a:t>	    </a:t>
            </a:r>
            <a:r>
              <a:rPr lang="fr-FR" sz="1900" b="0" dirty="0">
                <a:hlinkClick r:id="rId6"/>
              </a:rPr>
              <a:t>La PASS </a:t>
            </a:r>
            <a:r>
              <a:rPr lang="fr-FR" sz="1200" b="0" dirty="0">
                <a:hlinkClick r:id="rId6"/>
              </a:rPr>
              <a:t>(Place de l’apprentissage et des stages)</a:t>
            </a:r>
            <a:endParaRPr lang="fr-FR" sz="1200" b="0" dirty="0"/>
          </a:p>
          <a:p>
            <a:pPr algn="l"/>
            <a:r>
              <a:rPr lang="fr-FR" sz="1900" b="0" dirty="0"/>
              <a:t>	</a:t>
            </a:r>
            <a:r>
              <a:rPr lang="fr-FR" sz="1900" b="0" dirty="0">
                <a:hlinkClick r:id="rId7"/>
              </a:rPr>
              <a:t>Pôle Emploi </a:t>
            </a:r>
            <a:r>
              <a:rPr lang="fr-FR" sz="1200" b="0" dirty="0">
                <a:hlinkClick r:id="rId7"/>
              </a:rPr>
              <a:t>(fonction publique)</a:t>
            </a:r>
            <a:r>
              <a:rPr lang="fr-FR" sz="1900" b="0" dirty="0"/>
              <a:t>	    </a:t>
            </a:r>
            <a:r>
              <a:rPr lang="fr-FR" sz="1900" b="0" dirty="0">
                <a:hlinkClick r:id="rId8"/>
              </a:rPr>
              <a:t>La Gazette des communes</a:t>
            </a:r>
            <a:endParaRPr lang="fr-FR" sz="1900" b="0" dirty="0"/>
          </a:p>
          <a:p>
            <a:pPr algn="l"/>
            <a:r>
              <a:rPr lang="fr-FR" sz="1900" b="0" dirty="0"/>
              <a:t>          	</a:t>
            </a:r>
            <a:r>
              <a:rPr lang="fr-FR" sz="1900" b="0" dirty="0" err="1">
                <a:hlinkClick r:id="rId9"/>
              </a:rPr>
              <a:t>Emploipublic</a:t>
            </a:r>
            <a:r>
              <a:rPr lang="fr-FR" sz="1900" b="0" dirty="0"/>
              <a:t> 		    </a:t>
            </a:r>
            <a:r>
              <a:rPr lang="fr-FR" sz="1900" b="0" dirty="0">
                <a:hlinkClick r:id="rId10"/>
              </a:rPr>
              <a:t>Emploi-territorial</a:t>
            </a:r>
            <a:endParaRPr lang="fr-FR" sz="1900" b="0" dirty="0"/>
          </a:p>
          <a:p>
            <a:pPr algn="l"/>
            <a:endParaRPr lang="fr-FR" sz="10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dirty="0"/>
              <a:t>Sites spécialisés dans le domaine d’activité : </a:t>
            </a:r>
            <a:r>
              <a:rPr lang="fr-FR" sz="1600" b="0" i="1" dirty="0"/>
              <a:t>voir avec les responsables de formation</a:t>
            </a:r>
          </a:p>
          <a:p>
            <a:pPr algn="l"/>
            <a:endParaRPr lang="fr-FR" sz="1000" b="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1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900" dirty="0"/>
              <a:t> Sites généralistes : </a:t>
            </a:r>
            <a:r>
              <a:rPr lang="fr-FR" sz="1900" b="0" dirty="0">
                <a:hlinkClick r:id="rId11"/>
              </a:rPr>
              <a:t>Indeed</a:t>
            </a:r>
            <a:r>
              <a:rPr lang="fr-FR" sz="1900" b="0" dirty="0"/>
              <a:t>, </a:t>
            </a:r>
            <a:r>
              <a:rPr lang="fr-FR" sz="1900" b="0" dirty="0">
                <a:hlinkClick r:id="rId12"/>
              </a:rPr>
              <a:t>Le Figaro Emploi </a:t>
            </a:r>
            <a:r>
              <a:rPr lang="fr-FR" sz="1200" b="0" dirty="0">
                <a:hlinkClick r:id="rId12"/>
              </a:rPr>
              <a:t>(ancien </a:t>
            </a:r>
            <a:r>
              <a:rPr lang="fr-FR" sz="1200" b="0" dirty="0" err="1">
                <a:hlinkClick r:id="rId12"/>
              </a:rPr>
              <a:t>Keljob</a:t>
            </a:r>
            <a:r>
              <a:rPr lang="fr-FR" sz="1200" b="0" dirty="0">
                <a:hlinkClick r:id="rId12"/>
              </a:rPr>
              <a:t>)</a:t>
            </a:r>
            <a:r>
              <a:rPr lang="fr-FR" sz="1900" b="0" dirty="0"/>
              <a:t>, </a:t>
            </a:r>
            <a:r>
              <a:rPr lang="fr-FR" sz="1900" b="0" dirty="0" err="1">
                <a:hlinkClick r:id="rId13"/>
              </a:rPr>
              <a:t>Hellowork</a:t>
            </a:r>
            <a:r>
              <a:rPr lang="fr-FR" sz="1900" b="0" dirty="0"/>
              <a:t>, </a:t>
            </a:r>
            <a:r>
              <a:rPr lang="fr-FR" sz="1900" b="0" dirty="0">
                <a:hlinkClick r:id="rId14"/>
              </a:rPr>
              <a:t>l’Etudiant</a:t>
            </a:r>
            <a:r>
              <a:rPr lang="fr-FR" sz="1900" b="0" dirty="0"/>
              <a:t>, </a:t>
            </a:r>
            <a:r>
              <a:rPr lang="fr-FR" sz="1900" b="0" dirty="0" err="1">
                <a:hlinkClick r:id="rId15"/>
              </a:rPr>
              <a:t>Welkome</a:t>
            </a:r>
            <a:r>
              <a:rPr lang="fr-FR" sz="1900" b="0" dirty="0">
                <a:hlinkClick r:id="rId15"/>
              </a:rPr>
              <a:t> to the jungle</a:t>
            </a:r>
            <a:r>
              <a:rPr lang="fr-FR" sz="1900" b="0" dirty="0"/>
              <a:t>, etc.</a:t>
            </a:r>
          </a:p>
          <a:p>
            <a:pPr algn="l"/>
            <a:endParaRPr lang="fr-FR" sz="1000" u="sng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900" dirty="0"/>
              <a:t> Sites des entreprises ou CT : </a:t>
            </a:r>
            <a:r>
              <a:rPr lang="fr-FR" sz="1900" b="0" dirty="0"/>
              <a:t>Rubrique </a:t>
            </a:r>
            <a:r>
              <a:rPr lang="fr-FR" sz="19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Recrutement</a:t>
            </a:r>
            <a:r>
              <a:rPr lang="fr-FR" sz="1900" b="0" dirty="0"/>
              <a:t> ou </a:t>
            </a:r>
            <a:r>
              <a:rPr lang="fr-FR" sz="19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rejoindre</a:t>
            </a:r>
            <a:endParaRPr lang="fr-FR" sz="19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r-FR" sz="600" dirty="0"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900" dirty="0">
                <a:sym typeface="Wingdings" panose="05000000000000000000" pitchFamily="2" charset="2"/>
              </a:rPr>
              <a:t> Répertoriez les sites web </a:t>
            </a:r>
            <a:r>
              <a:rPr lang="fr-FR" sz="1900" b="0" dirty="0">
                <a:sym typeface="Wingdings" panose="05000000000000000000" pitchFamily="2" charset="2"/>
              </a:rPr>
              <a:t>dans vos favoris et organisez-les dans un dossier</a:t>
            </a:r>
          </a:p>
          <a:p>
            <a:pPr algn="l"/>
            <a:endParaRPr lang="fr-FR" sz="600" b="0" dirty="0"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fr-FR" sz="1900" dirty="0">
                <a:sym typeface="Wingdings" panose="05000000000000000000" pitchFamily="2" charset="2"/>
              </a:rPr>
              <a:t> Créez des alertes </a:t>
            </a:r>
            <a:r>
              <a:rPr lang="fr-FR" sz="1900" b="0" dirty="0">
                <a:sym typeface="Wingdings" panose="05000000000000000000" pitchFamily="2" charset="2"/>
              </a:rPr>
              <a:t>(type de contrat, zone géographique, mots-clés)</a:t>
            </a:r>
          </a:p>
        </p:txBody>
      </p:sp>
      <p:sp>
        <p:nvSpPr>
          <p:cNvPr id="10" name="Flèche droite 8">
            <a:extLst>
              <a:ext uri="{FF2B5EF4-FFF2-40B4-BE49-F238E27FC236}">
                <a16:creationId xmlns:a16="http://schemas.microsoft.com/office/drawing/2014/main" id="{D79AB0FD-674D-4514-90A3-05A27893672A}"/>
              </a:ext>
            </a:extLst>
          </p:cNvPr>
          <p:cNvSpPr/>
          <p:nvPr/>
        </p:nvSpPr>
        <p:spPr>
          <a:xfrm>
            <a:off x="457200" y="1201397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F4E8C1-5BBF-4C7F-A568-CA5DE89325AD}"/>
              </a:ext>
            </a:extLst>
          </p:cNvPr>
          <p:cNvSpPr txBox="1"/>
          <p:nvPr/>
        </p:nvSpPr>
        <p:spPr>
          <a:xfrm>
            <a:off x="899592" y="1052736"/>
            <a:ext cx="7787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E6007E"/>
                </a:solidFill>
              </a:rPr>
              <a:t>Les sites d’offres d’emploi/alternance à consulter</a:t>
            </a:r>
          </a:p>
        </p:txBody>
      </p:sp>
    </p:spTree>
    <p:extLst>
      <p:ext uri="{BB962C8B-B14F-4D97-AF65-F5344CB8AC3E}">
        <p14:creationId xmlns:p14="http://schemas.microsoft.com/office/powerpoint/2010/main" val="4098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0568"/>
            <a:ext cx="8229600" cy="4892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BB831CE-4C93-40E6-A921-FA0A640602CA}"/>
              </a:ext>
            </a:extLst>
          </p:cNvPr>
          <p:cNvSpPr txBox="1">
            <a:spLocks/>
          </p:cNvSpPr>
          <p:nvPr/>
        </p:nvSpPr>
        <p:spPr>
          <a:xfrm>
            <a:off x="462143" y="947265"/>
            <a:ext cx="8224657" cy="5146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>
                <a:sym typeface="Wingdings" panose="05000000000000000000" pitchFamily="2" charset="2"/>
              </a:rPr>
              <a:t>Optimisez </a:t>
            </a:r>
            <a:r>
              <a:rPr lang="fr-FR" sz="1900" b="0" dirty="0"/>
              <a:t>votre profil pour le rendre attractif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>
                <a:sym typeface="Wingdings" panose="05000000000000000000" pitchFamily="2" charset="2"/>
              </a:rPr>
              <a:t>Attirez l’attention en mentionnant les CT sur des </a:t>
            </a:r>
            <a:r>
              <a:rPr lang="fr-FR" sz="1900" b="0" dirty="0" err="1">
                <a:sym typeface="Wingdings" panose="05000000000000000000" pitchFamily="2" charset="2"/>
              </a:rPr>
              <a:t>posts</a:t>
            </a:r>
            <a:r>
              <a:rPr lang="fr-FR" sz="1900" b="0" dirty="0">
                <a:sym typeface="Wingdings" panose="05000000000000000000" pitchFamily="2" charset="2"/>
              </a:rPr>
              <a:t>, des tags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/>
              <a:t>Approchez les recruteurs en envoyant directement un message : personnalisez le contenu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/>
          </a:p>
          <a:p>
            <a:pPr algn="l"/>
            <a:endParaRPr lang="fr-FR" sz="19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/>
              <a:t>Joignez votre calendrier d’alternance lors de l’envoi de votre candidature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/>
              <a:t>Adressées à Mme/M. XXX, Président(e) de l’association, DGS, Maire de …</a:t>
            </a:r>
          </a:p>
          <a:p>
            <a:pPr algn="l"/>
            <a:endParaRPr lang="fr-FR" sz="1900" b="0" dirty="0"/>
          </a:p>
          <a:p>
            <a:pPr algn="l"/>
            <a:endParaRPr lang="fr-FR" sz="1900" b="0" dirty="0"/>
          </a:p>
          <a:p>
            <a:pPr algn="l"/>
            <a:endParaRPr lang="fr-FR" sz="500" b="0" dirty="0"/>
          </a:p>
        </p:txBody>
      </p:sp>
      <p:sp>
        <p:nvSpPr>
          <p:cNvPr id="10" name="Flèche droite 8">
            <a:extLst>
              <a:ext uri="{FF2B5EF4-FFF2-40B4-BE49-F238E27FC236}">
                <a16:creationId xmlns:a16="http://schemas.microsoft.com/office/drawing/2014/main" id="{D79AB0FD-674D-4514-90A3-05A27893672A}"/>
              </a:ext>
            </a:extLst>
          </p:cNvPr>
          <p:cNvSpPr/>
          <p:nvPr/>
        </p:nvSpPr>
        <p:spPr>
          <a:xfrm>
            <a:off x="457199" y="585337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F4E8C1-5BBF-4C7F-A568-CA5DE89325AD}"/>
              </a:ext>
            </a:extLst>
          </p:cNvPr>
          <p:cNvSpPr txBox="1"/>
          <p:nvPr/>
        </p:nvSpPr>
        <p:spPr>
          <a:xfrm>
            <a:off x="901558" y="439434"/>
            <a:ext cx="7787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E6007E"/>
                </a:solidFill>
              </a:rPr>
              <a:t>Soignez votre profil LinkedIn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5ABCCC-39ED-46B8-8C6C-92ED663A0EA6}"/>
              </a:ext>
            </a:extLst>
          </p:cNvPr>
          <p:cNvSpPr txBox="1"/>
          <p:nvPr/>
        </p:nvSpPr>
        <p:spPr>
          <a:xfrm>
            <a:off x="894649" y="2508028"/>
            <a:ext cx="7787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E6007E"/>
                </a:solidFill>
              </a:rPr>
              <a:t>Personnalisez votre CV et votre LM </a:t>
            </a:r>
            <a:r>
              <a:rPr lang="fr-FR" sz="2700" b="1" u="sng" dirty="0">
                <a:solidFill>
                  <a:srgbClr val="E6007E"/>
                </a:solidFill>
              </a:rPr>
              <a:t>à chaque envoi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057E53A-14CD-4549-A24B-A837F953EBB2}"/>
              </a:ext>
            </a:extLst>
          </p:cNvPr>
          <p:cNvSpPr txBox="1"/>
          <p:nvPr/>
        </p:nvSpPr>
        <p:spPr>
          <a:xfrm>
            <a:off x="901558" y="3688230"/>
            <a:ext cx="77872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E6007E"/>
                </a:solidFill>
              </a:rPr>
              <a:t>Envoyez des candidatures spontanées</a:t>
            </a:r>
          </a:p>
        </p:txBody>
      </p:sp>
      <p:sp>
        <p:nvSpPr>
          <p:cNvPr id="13" name="Flèche droite 8">
            <a:extLst>
              <a:ext uri="{FF2B5EF4-FFF2-40B4-BE49-F238E27FC236}">
                <a16:creationId xmlns:a16="http://schemas.microsoft.com/office/drawing/2014/main" id="{B3B55251-C83F-4C43-932E-1FC2E8A96BFD}"/>
              </a:ext>
            </a:extLst>
          </p:cNvPr>
          <p:cNvSpPr/>
          <p:nvPr/>
        </p:nvSpPr>
        <p:spPr>
          <a:xfrm>
            <a:off x="455235" y="2653931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8">
            <a:extLst>
              <a:ext uri="{FF2B5EF4-FFF2-40B4-BE49-F238E27FC236}">
                <a16:creationId xmlns:a16="http://schemas.microsoft.com/office/drawing/2014/main" id="{9FD58DF3-4992-4A35-A0A2-2DF28B93ADD6}"/>
              </a:ext>
            </a:extLst>
          </p:cNvPr>
          <p:cNvSpPr/>
          <p:nvPr/>
        </p:nvSpPr>
        <p:spPr>
          <a:xfrm>
            <a:off x="455235" y="3834133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712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60568"/>
            <a:ext cx="8229600" cy="4892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7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FBB831CE-4C93-40E6-A921-FA0A640602CA}"/>
              </a:ext>
            </a:extLst>
          </p:cNvPr>
          <p:cNvSpPr txBox="1">
            <a:spLocks/>
          </p:cNvSpPr>
          <p:nvPr/>
        </p:nvSpPr>
        <p:spPr>
          <a:xfrm>
            <a:off x="462143" y="1560568"/>
            <a:ext cx="8224657" cy="45327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>
                <a:sym typeface="Wingdings" panose="05000000000000000000" pitchFamily="2" charset="2"/>
              </a:rPr>
              <a:t>Vous </a:t>
            </a:r>
            <a:r>
              <a:rPr lang="fr-FR" sz="1900" dirty="0">
                <a:sym typeface="Wingdings" panose="05000000000000000000" pitchFamily="2" charset="2"/>
              </a:rPr>
              <a:t>coûterez moins cher à l’entreprise/CT </a:t>
            </a:r>
            <a:r>
              <a:rPr lang="fr-FR" sz="1900" b="0" dirty="0">
                <a:sym typeface="Wingdings" panose="05000000000000000000" pitchFamily="2" charset="2"/>
              </a:rPr>
              <a:t>qu’un salarié en CDD ou un agent contractuel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>
                <a:sym typeface="Wingdings" panose="05000000000000000000" pitchFamily="2" charset="2"/>
              </a:rPr>
              <a:t>Vous coûterez plus cher qu’un stagiaire, certes, mais resterez bien plus longtemps et </a:t>
            </a:r>
            <a:r>
              <a:rPr lang="fr-FR" sz="1900" dirty="0">
                <a:sym typeface="Wingdings" panose="05000000000000000000" pitchFamily="2" charset="2"/>
              </a:rPr>
              <a:t>apporterez une plus-value</a:t>
            </a:r>
            <a:r>
              <a:rPr lang="fr-FR" sz="1900" b="0" dirty="0">
                <a:sym typeface="Wingdings" panose="05000000000000000000" pitchFamily="2" charset="2"/>
              </a:rPr>
              <a:t> à un projet / une équipe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>
                <a:sym typeface="Wingdings" panose="05000000000000000000" pitchFamily="2" charset="2"/>
              </a:rPr>
              <a:t>Le coût de votre formation (</a:t>
            </a:r>
            <a:r>
              <a:rPr lang="fr-FR" sz="1900" dirty="0">
                <a:sym typeface="Wingdings" panose="05000000000000000000" pitchFamily="2" charset="2"/>
              </a:rPr>
              <a:t>7 000 € annuel</a:t>
            </a:r>
            <a:r>
              <a:rPr lang="fr-FR" sz="1900" b="0" dirty="0">
                <a:sym typeface="Wingdings" panose="05000000000000000000" pitchFamily="2" charset="2"/>
              </a:rPr>
              <a:t>) sera pris en charge à 100% par l’OPCO ou le CNFPT (l’UPPA ne facture pas de reste à charge à l’employeur)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i="1" u="sng" dirty="0">
                <a:sym typeface="Wingdings" panose="05000000000000000000" pitchFamily="2" charset="2"/>
              </a:rPr>
              <a:t>Attention :</a:t>
            </a:r>
            <a:r>
              <a:rPr lang="fr-FR" sz="1900" b="0" i="1" dirty="0">
                <a:sym typeface="Wingdings" panose="05000000000000000000" pitchFamily="2" charset="2"/>
              </a:rPr>
              <a:t> Règles de financement différentes pour la FPE et la FPH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fr-FR" sz="1900" b="0" dirty="0">
                <a:sym typeface="Wingdings" panose="05000000000000000000" pitchFamily="2" charset="2"/>
              </a:rPr>
              <a:t>Seul le coût salarial de l’apprenti sera à la charge de l’entreprise/CT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>
              <a:sym typeface="Wingdings" panose="05000000000000000000" pitchFamily="2" charset="2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fr-FR" sz="1900" b="0" dirty="0">
              <a:sym typeface="Wingdings" panose="05000000000000000000" pitchFamily="2" charset="2"/>
            </a:endParaRPr>
          </a:p>
          <a:p>
            <a:pPr algn="l"/>
            <a:endParaRPr lang="fr-FR" sz="2000" b="0" dirty="0">
              <a:sym typeface="Wingdings" panose="05000000000000000000" pitchFamily="2" charset="2"/>
            </a:endParaRPr>
          </a:p>
          <a:p>
            <a:pPr algn="l"/>
            <a:endParaRPr lang="fr-FR" sz="1900" b="0" dirty="0">
              <a:sym typeface="Wingdings" panose="05000000000000000000" pitchFamily="2" charset="2"/>
            </a:endParaRPr>
          </a:p>
          <a:p>
            <a:pPr algn="l"/>
            <a:endParaRPr lang="fr-FR" sz="1900" b="0" dirty="0"/>
          </a:p>
        </p:txBody>
      </p:sp>
      <p:sp>
        <p:nvSpPr>
          <p:cNvPr id="10" name="Flèche droite 8">
            <a:extLst>
              <a:ext uri="{FF2B5EF4-FFF2-40B4-BE49-F238E27FC236}">
                <a16:creationId xmlns:a16="http://schemas.microsoft.com/office/drawing/2014/main" id="{D79AB0FD-674D-4514-90A3-05A27893672A}"/>
              </a:ext>
            </a:extLst>
          </p:cNvPr>
          <p:cNvSpPr/>
          <p:nvPr/>
        </p:nvSpPr>
        <p:spPr>
          <a:xfrm>
            <a:off x="464620" y="480057"/>
            <a:ext cx="288032" cy="216024"/>
          </a:xfrm>
          <a:prstGeom prst="rightArrow">
            <a:avLst/>
          </a:prstGeom>
          <a:solidFill>
            <a:srgbClr val="E6007E"/>
          </a:solidFill>
          <a:ln>
            <a:solidFill>
              <a:srgbClr val="B10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F4E8C1-5BBF-4C7F-A568-CA5DE89325AD}"/>
              </a:ext>
            </a:extLst>
          </p:cNvPr>
          <p:cNvSpPr txBox="1"/>
          <p:nvPr/>
        </p:nvSpPr>
        <p:spPr>
          <a:xfrm>
            <a:off x="904535" y="347639"/>
            <a:ext cx="778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rgbClr val="E6007E"/>
                </a:solidFill>
              </a:rPr>
              <a:t>Les avantages pour l’entreprise/CT à recruter un alternant :</a:t>
            </a:r>
          </a:p>
        </p:txBody>
      </p:sp>
    </p:spTree>
    <p:extLst>
      <p:ext uri="{BB962C8B-B14F-4D97-AF65-F5344CB8AC3E}">
        <p14:creationId xmlns:p14="http://schemas.microsoft.com/office/powerpoint/2010/main" val="975267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537" y="476672"/>
            <a:ext cx="8229600" cy="1368152"/>
          </a:xfrm>
          <a:solidFill>
            <a:srgbClr val="E6007E"/>
          </a:solidFill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Merci de votre 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1536" y="2463771"/>
            <a:ext cx="8229601" cy="3845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800" b="1" dirty="0">
                <a:latin typeface="Calibri" charset="0"/>
              </a:rPr>
              <a:t>Accueil du service : </a:t>
            </a:r>
            <a:r>
              <a:rPr lang="fr-FR" sz="1800" dirty="0">
                <a:latin typeface="Calibri" charset="0"/>
              </a:rPr>
              <a:t>Muriel FRITSCH - 05 59 40 78 88 - </a:t>
            </a:r>
            <a:r>
              <a:rPr lang="fr-FR" sz="1800" dirty="0">
                <a:latin typeface="Calibri" charset="0"/>
                <a:hlinkClick r:id="rId2"/>
              </a:rPr>
              <a:t>accueil.forco@univ-pau.fr</a:t>
            </a:r>
            <a:endParaRPr lang="fr-FR" sz="1800" dirty="0">
              <a:latin typeface="Calibri" charset="0"/>
            </a:endParaRPr>
          </a:p>
          <a:p>
            <a:pPr marL="0" indent="0" algn="ctr">
              <a:buNone/>
            </a:pPr>
            <a:endParaRPr lang="fr-FR" sz="1200" dirty="0">
              <a:latin typeface="Calibri" charset="0"/>
            </a:endParaRPr>
          </a:p>
          <a:p>
            <a:pPr marL="0" indent="0" algn="ctr">
              <a:buNone/>
            </a:pPr>
            <a:r>
              <a:rPr lang="fr-FR" sz="1800" b="1" dirty="0">
                <a:latin typeface="Calibri" charset="0"/>
              </a:rPr>
              <a:t>Référentes Handicap : </a:t>
            </a:r>
            <a:r>
              <a:rPr lang="fr-FR" sz="1800" dirty="0">
                <a:latin typeface="Calibri" charset="0"/>
              </a:rPr>
              <a:t>Aurore WELLHOFF et Fanny VALERO - </a:t>
            </a:r>
            <a:r>
              <a:rPr lang="fr-FR" sz="1800" dirty="0">
                <a:latin typeface="Calibri" charset="0"/>
                <a:hlinkClick r:id="rId3"/>
              </a:rPr>
              <a:t>fp.handi@univ-pau.fr</a:t>
            </a:r>
            <a:r>
              <a:rPr lang="fr-FR" sz="1800" dirty="0">
                <a:latin typeface="Calibri" charset="0"/>
              </a:rPr>
              <a:t> </a:t>
            </a:r>
          </a:p>
          <a:p>
            <a:pPr marL="0" indent="0" algn="ctr">
              <a:buNone/>
            </a:pPr>
            <a:endParaRPr lang="fr-FR" sz="600" b="1" dirty="0">
              <a:latin typeface="Calibri" charset="0"/>
            </a:endParaRPr>
          </a:p>
          <a:p>
            <a:pPr marL="0" indent="0" algn="ctr">
              <a:buNone/>
            </a:pPr>
            <a:endParaRPr lang="fr-FR" sz="800" dirty="0">
              <a:latin typeface="Calibri" charset="0"/>
            </a:endParaRPr>
          </a:p>
          <a:p>
            <a:pPr marL="0" indent="0" algn="ctr">
              <a:buNone/>
            </a:pPr>
            <a:endParaRPr lang="fr-FR" sz="2000" dirty="0">
              <a:latin typeface="Calibri" charset="0"/>
            </a:endParaRPr>
          </a:p>
          <a:p>
            <a:pPr marL="0" indent="0" algn="ctr">
              <a:buNone/>
            </a:pPr>
            <a:endParaRPr lang="fr-FR" sz="2000" dirty="0">
              <a:latin typeface="Calibri" charset="0"/>
            </a:endParaRPr>
          </a:p>
          <a:p>
            <a:pPr marL="0" indent="0" algn="ctr">
              <a:buNone/>
            </a:pPr>
            <a:endParaRPr lang="fr-FR" sz="2000" dirty="0">
              <a:latin typeface="Calibri" charset="0"/>
            </a:endParaRPr>
          </a:p>
          <a:p>
            <a:pPr marL="0" indent="0" algn="ctr">
              <a:buNone/>
            </a:pPr>
            <a:endParaRPr lang="fr-FR" sz="1400" dirty="0">
              <a:latin typeface="Calibri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/>
              </a:rPr>
              <a:t>29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D085-4A73-43FD-8468-95843195C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3536470-B817-4A5F-8D06-8DC099A1B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64077"/>
              </p:ext>
            </p:extLst>
          </p:nvPr>
        </p:nvGraphicFramePr>
        <p:xfrm>
          <a:off x="1312344" y="3645024"/>
          <a:ext cx="678804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023">
                  <a:extLst>
                    <a:ext uri="{9D8B030D-6E8A-4147-A177-3AD203B41FA5}">
                      <a16:colId xmlns:a16="http://schemas.microsoft.com/office/drawing/2014/main" val="968096002"/>
                    </a:ext>
                  </a:extLst>
                </a:gridCol>
                <a:gridCol w="3394023">
                  <a:extLst>
                    <a:ext uri="{9D8B030D-6E8A-4147-A177-3AD203B41FA5}">
                      <a16:colId xmlns:a16="http://schemas.microsoft.com/office/drawing/2014/main" val="3049113495"/>
                    </a:ext>
                  </a:extLst>
                </a:gridCol>
              </a:tblGrid>
              <a:tr h="30335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Contrats d’alternance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Autres dispositifs</a:t>
                      </a:r>
                    </a:p>
                    <a:p>
                      <a:pPr algn="ctr"/>
                      <a:r>
                        <a:rPr lang="fr-FR" sz="1600" b="0" dirty="0"/>
                        <a:t>(financements individuels / Transition Pro / employeur / CPF …)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7427756"/>
                  </a:ext>
                </a:extLst>
              </a:tr>
              <a:tr h="3297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Julie SAVARY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- 05 59 40 75 06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hlinkClick r:id="rId4"/>
                        </a:rPr>
                        <a:t>alternance@univ-pau.fr</a:t>
                      </a:r>
                      <a:r>
                        <a:rPr lang="fr-FR" sz="16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Bureau A012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Christelle GAILLOT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- 05 59 40 78 86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hlinkClick r:id="rId5"/>
                        </a:rPr>
                        <a:t>christelle.gaillot@univ-pau.fr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Bureau A016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728107"/>
                  </a:ext>
                </a:extLst>
              </a:tr>
              <a:tr h="329792"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RDC Bâtiment A Sciences</a:t>
                      </a:r>
                    </a:p>
                    <a:p>
                      <a:pPr algn="ctr"/>
                      <a:r>
                        <a:rPr lang="fr-FR" sz="1600" dirty="0"/>
                        <a:t>1 Avenue de l’Université – 64012 PAU CEDEX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7826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9AF83FB-224C-4620-93D4-A00D7B9AED43}"/>
              </a:ext>
            </a:extLst>
          </p:cNvPr>
          <p:cNvSpPr/>
          <p:nvPr/>
        </p:nvSpPr>
        <p:spPr>
          <a:xfrm>
            <a:off x="2447764" y="1971327"/>
            <a:ext cx="4248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dirty="0">
                <a:solidFill>
                  <a:srgbClr val="E6007E"/>
                </a:solidFill>
                <a:latin typeface="Calibri" charset="0"/>
              </a:rPr>
              <a:t>CONTACTS - Direction FTLV</a:t>
            </a:r>
            <a:endParaRPr lang="fr-FR" sz="26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E6007E"/>
          </a:solidFill>
        </p:spPr>
        <p:txBody>
          <a:bodyPr>
            <a:normAutofit/>
          </a:bodyPr>
          <a:lstStyle/>
          <a:p>
            <a:r>
              <a:rPr lang="fr-FR" sz="3400" dirty="0">
                <a:solidFill>
                  <a:schemeClr val="bg1"/>
                </a:solidFill>
              </a:rPr>
              <a:t>Introduction : l’alternance, c’est…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3285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Une </a:t>
            </a:r>
            <a:r>
              <a:rPr lang="fr-FR" sz="2400" b="1" dirty="0"/>
              <a:t>modalité pédagogique</a:t>
            </a:r>
            <a:r>
              <a:rPr lang="fr-FR" sz="2400" dirty="0"/>
              <a:t>, une manière d’étudier, de se former </a:t>
            </a:r>
            <a:r>
              <a:rPr lang="fr-FR" sz="2400" b="1" dirty="0"/>
              <a:t>autrement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Une formation mixte, sur </a:t>
            </a:r>
            <a:r>
              <a:rPr lang="fr-FR" sz="2400" b="1" dirty="0"/>
              <a:t>2 lieux </a:t>
            </a:r>
            <a:r>
              <a:rPr lang="fr-FR" sz="2400" dirty="0"/>
              <a:t>: l’université </a:t>
            </a:r>
            <a:r>
              <a:rPr lang="fr-F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fr-FR" sz="2400" dirty="0"/>
              <a:t> l’entreprise/CT</a:t>
            </a:r>
            <a:endParaRPr lang="fr-FR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 </a:t>
            </a:r>
            <a:r>
              <a:rPr lang="fr-FR" sz="2400" b="1" dirty="0"/>
              <a:t>suivi personnalisé </a:t>
            </a:r>
            <a:r>
              <a:rPr lang="fr-FR" sz="2400" dirty="0"/>
              <a:t>de la progression de l’alternant tout au long de sa 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Une </a:t>
            </a:r>
            <a:r>
              <a:rPr lang="fr-FR" sz="2400" b="1" dirty="0"/>
              <a:t>alternance de périodes </a:t>
            </a:r>
            <a:r>
              <a:rPr lang="fr-FR" sz="2400" dirty="0"/>
              <a:t>de formation à l’université et de périodes de formation en entreprise/CT selon un calendrier déterminé à l’avance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La garantie d’obtenir le </a:t>
            </a:r>
            <a:r>
              <a:rPr lang="fr-FR" sz="2400" b="1" dirty="0"/>
              <a:t>même diplôme </a:t>
            </a:r>
            <a:r>
              <a:rPr lang="fr-FR" sz="2400" dirty="0"/>
              <a:t>qu’en formation initiale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Le meilleur moyen de </a:t>
            </a:r>
            <a:r>
              <a:rPr lang="fr-FR" sz="2400" b="1" dirty="0"/>
              <a:t>financer ses études </a:t>
            </a:r>
            <a:r>
              <a:rPr lang="fr-FR" sz="2400" dirty="0"/>
              <a:t>(salaire chaque mois)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Obtenir un diplôme tout en acquérant une</a:t>
            </a:r>
            <a:r>
              <a:rPr lang="fr-FR" sz="2400" b="1" dirty="0"/>
              <a:t> expérience professionnelle</a:t>
            </a:r>
            <a:r>
              <a:rPr lang="fr-FR" sz="2400" dirty="0"/>
              <a:t> plus longue et plus qualitative qu’un stage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b="1" dirty="0"/>
              <a:t>Augmenter sa compétitivité </a:t>
            </a:r>
            <a:r>
              <a:rPr lang="fr-FR" sz="2400" dirty="0"/>
              <a:t>sur le marché du travail (véritable plus-value sur son CV !)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5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55976"/>
            <a:ext cx="8229600" cy="706090"/>
          </a:xfrm>
          <a:solidFill>
            <a:srgbClr val="E6007E"/>
          </a:solidFill>
        </p:spPr>
        <p:txBody>
          <a:bodyPr>
            <a:normAutofit/>
          </a:bodyPr>
          <a:lstStyle/>
          <a:p>
            <a:r>
              <a:rPr lang="fr-FR" sz="3400" dirty="0">
                <a:solidFill>
                  <a:schemeClr val="bg1"/>
                </a:solidFill>
              </a:rPr>
              <a:t>Calendrier de formation 2024-25 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1B4A4C18-FC47-47AA-B028-8180D22D0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829" y="970718"/>
            <a:ext cx="7254085" cy="54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FR" sz="3400" dirty="0">
                <a:solidFill>
                  <a:schemeClr val="bg1"/>
                </a:solidFill>
              </a:rPr>
              <a:t>L’objectif du CA et le public visé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7030"/>
            <a:ext cx="8229600" cy="52563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2 types de contrats d’alternance : le </a:t>
            </a:r>
            <a:r>
              <a:rPr lang="fr-FR" sz="2400" b="1" dirty="0">
                <a:hlinkClick r:id="rId2"/>
              </a:rPr>
              <a:t>contrat d’apprentissage </a:t>
            </a:r>
            <a:r>
              <a:rPr lang="fr-FR" sz="2400" dirty="0"/>
              <a:t>et le </a:t>
            </a:r>
            <a:r>
              <a:rPr lang="fr-FR" sz="2400" b="1" dirty="0">
                <a:hlinkClick r:id="rId3"/>
              </a:rPr>
              <a:t>contrat de professionnalisation</a:t>
            </a:r>
            <a:endParaRPr lang="fr-F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Contrat de travail de </a:t>
            </a:r>
            <a:r>
              <a:rPr lang="fr-FR" sz="2400" b="1" dirty="0"/>
              <a:t>droit privé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Acquisition d’une </a:t>
            </a:r>
            <a:r>
              <a:rPr lang="fr-FR" sz="2400" b="1" dirty="0"/>
              <a:t>qualification professionnelle</a:t>
            </a:r>
            <a:r>
              <a:rPr lang="fr-FR" sz="2400" dirty="0"/>
              <a:t>, sanctionnée par un </a:t>
            </a:r>
            <a:r>
              <a:rPr lang="fr-FR" sz="2400" b="1" dirty="0"/>
              <a:t>diplôme reconnu par l’Etat </a:t>
            </a:r>
            <a:r>
              <a:rPr lang="fr-FR" sz="2400" dirty="0"/>
              <a:t>(Licence Professionnelle = diplôme national)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FE8B32C-105E-4990-BB57-DC9F8CD92E67}"/>
              </a:ext>
            </a:extLst>
          </p:cNvPr>
          <p:cNvGraphicFramePr>
            <a:graphicFrameLocks noGrp="1"/>
          </p:cNvGraphicFramePr>
          <p:nvPr/>
        </p:nvGraphicFramePr>
        <p:xfrm>
          <a:off x="473506" y="3926522"/>
          <a:ext cx="82296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5449665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422761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d’apprentissage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de professionnalisation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08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Jeunes âgés de </a:t>
                      </a:r>
                      <a:r>
                        <a:rPr lang="fr-FR" b="1" dirty="0"/>
                        <a:t>16 à 29 ans révolus</a:t>
                      </a:r>
                    </a:p>
                    <a:p>
                      <a:endParaRPr lang="fr-FR" sz="1000" dirty="0"/>
                    </a:p>
                    <a:p>
                      <a:r>
                        <a:rPr lang="fr-FR" i="1" u="sng" dirty="0"/>
                        <a:t>Pas de limite d’âge pour 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Travailleurs handicapés (bénéficiaires d’une RQTH)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Sportifs de haut niveau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Reprise ou création d’entreprise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Jeunes âgés de </a:t>
                      </a:r>
                      <a:r>
                        <a:rPr lang="fr-FR" b="1" dirty="0"/>
                        <a:t>16 à 25 ans révolus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Demandeurs d’emploi âgés de 26 ans et plus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Bénéficiaires de minimas sociaux : RSA, ASS, AAH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Anciens titulaires d’un contrat unique d’insertion (CUI)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5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1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FR" sz="3400" dirty="0">
                <a:solidFill>
                  <a:schemeClr val="bg1"/>
                </a:solidFill>
              </a:rPr>
              <a:t>La durée du CA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984" y="1162976"/>
            <a:ext cx="8384480" cy="5290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Durée limitée ou dans le cadre d’un CDI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u="sng" dirty="0"/>
          </a:p>
          <a:p>
            <a:pPr marL="0" indent="0">
              <a:buNone/>
            </a:pPr>
            <a:endParaRPr lang="fr-FR" sz="12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Principe :</a:t>
            </a:r>
            <a:r>
              <a:rPr lang="fr-FR" sz="2400" dirty="0"/>
              <a:t> la durée du contrat est </a:t>
            </a:r>
            <a:r>
              <a:rPr lang="fr-FR" sz="2400" b="1" dirty="0"/>
              <a:t>égale </a:t>
            </a:r>
            <a:r>
              <a:rPr lang="fr-FR" sz="2400" dirty="0"/>
              <a:t>à la durée de la formation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Exceptions :</a:t>
            </a:r>
            <a:r>
              <a:rPr lang="fr-FR" sz="2400" dirty="0"/>
              <a:t>  </a:t>
            </a:r>
            <a:endParaRPr lang="fr-FR" sz="1800" b="1" dirty="0">
              <a:solidFill>
                <a:srgbClr val="E6007E"/>
              </a:solidFill>
            </a:endParaRPr>
          </a:p>
          <a:p>
            <a:pPr marL="0" indent="0">
              <a:buNone/>
            </a:pPr>
            <a:r>
              <a:rPr lang="fr-FR" sz="2400" dirty="0"/>
              <a:t>     - Début du CA : entre 3 mois avant et 3 mois après le début de la formation</a:t>
            </a:r>
          </a:p>
          <a:p>
            <a:pPr marL="0" indent="0">
              <a:buNone/>
            </a:pPr>
            <a:r>
              <a:rPr lang="fr-FR" sz="2400" dirty="0"/>
              <a:t>     -   Fin du CA : le dernier jour des soutenances orales, marquant la fin de la formation, ou jusqu’à 2 mois maximum après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6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6B17B60-A506-4B44-BCF2-D60C90B70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40594"/>
              </p:ext>
            </p:extLst>
          </p:nvPr>
        </p:nvGraphicFramePr>
        <p:xfrm>
          <a:off x="457200" y="16288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>
                  <a:extLst>
                    <a:ext uri="{9D8B030D-6E8A-4147-A177-3AD203B41FA5}">
                      <a16:colId xmlns:a16="http://schemas.microsoft.com/office/drawing/2014/main" val="3048312861"/>
                    </a:ext>
                  </a:extLst>
                </a:gridCol>
                <a:gridCol w="5050904">
                  <a:extLst>
                    <a:ext uri="{9D8B030D-6E8A-4147-A177-3AD203B41FA5}">
                      <a16:colId xmlns:a16="http://schemas.microsoft.com/office/drawing/2014/main" val="965082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d’apprentissage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de professionnalisation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6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 </a:t>
                      </a:r>
                      <a:r>
                        <a:rPr lang="fr-FR" b="1" dirty="0"/>
                        <a:t>6 mois à 3 ans </a:t>
                      </a:r>
                      <a:r>
                        <a:rPr lang="fr-FR" dirty="0"/>
                        <a:t>maximum</a:t>
                      </a:r>
                    </a:p>
                    <a:p>
                      <a:r>
                        <a:rPr lang="fr-FR" dirty="0"/>
                        <a:t>(4 ans si RQTH)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 </a:t>
                      </a:r>
                      <a:r>
                        <a:rPr lang="fr-FR" b="1" dirty="0"/>
                        <a:t>6 à 12 mois </a:t>
                      </a:r>
                      <a:r>
                        <a:rPr lang="fr-FR" dirty="0"/>
                        <a:t>maximum</a:t>
                      </a:r>
                    </a:p>
                    <a:p>
                      <a:r>
                        <a:rPr lang="fr-FR" dirty="0"/>
                        <a:t>=&gt; 24 mois par convention ou accord de branche</a:t>
                      </a:r>
                    </a:p>
                    <a:p>
                      <a:r>
                        <a:rPr lang="fr-FR" dirty="0"/>
                        <a:t>=&gt; 36 mois pour certains publics dits « prioritaires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6306"/>
                  </a:ext>
                </a:extLst>
              </a:tr>
            </a:tbl>
          </a:graphicData>
        </a:graphic>
      </p:graphicFrame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24A3F0A-B86B-4AE1-8C1D-49D2B80BF90C}"/>
              </a:ext>
            </a:extLst>
          </p:cNvPr>
          <p:cNvSpPr/>
          <p:nvPr/>
        </p:nvSpPr>
        <p:spPr>
          <a:xfrm>
            <a:off x="2555776" y="4149080"/>
            <a:ext cx="1159768" cy="421143"/>
          </a:xfrm>
          <a:prstGeom prst="roundRect">
            <a:avLst/>
          </a:prstGeom>
          <a:noFill/>
          <a:ln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>
                <a:solidFill>
                  <a:srgbClr val="E6007E"/>
                </a:solidFill>
              </a:rPr>
              <a:t>Apprentis</a:t>
            </a:r>
          </a:p>
        </p:txBody>
      </p:sp>
    </p:spTree>
    <p:extLst>
      <p:ext uri="{BB962C8B-B14F-4D97-AF65-F5344CB8AC3E}">
        <p14:creationId xmlns:p14="http://schemas.microsoft.com/office/powerpoint/2010/main" val="270977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FR" sz="3400" dirty="0">
                <a:solidFill>
                  <a:schemeClr val="bg1"/>
                </a:solidFill>
              </a:rPr>
              <a:t>La période d’essai et le temps de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2976"/>
            <a:ext cx="8363272" cy="5290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La période d’essai :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u="sng" dirty="0"/>
              <a:t>Le temps de travail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CA est un contrat de travail à </a:t>
            </a:r>
            <a:r>
              <a:rPr lang="fr-FR" sz="2400" b="1" dirty="0"/>
              <a:t>temps plein </a:t>
            </a:r>
            <a:r>
              <a:rPr lang="fr-FR" sz="2400" dirty="0"/>
              <a:t>(35h/semaine ou plus si prévu dans la convention collective)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dirty="0"/>
              <a:t>Temps de travail </a:t>
            </a:r>
            <a:r>
              <a:rPr lang="fr-FR" sz="2400" b="1" dirty="0"/>
              <a:t>identique aux autres salariés/agents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/>
              <a:t>Heures supplémentaires possibles </a:t>
            </a:r>
            <a:r>
              <a:rPr lang="fr-FR" sz="2400" dirty="0"/>
              <a:t>=&gt; récupération/paiement : comme pour les autres salariés/agents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u="sng" dirty="0"/>
          </a:p>
          <a:p>
            <a:pPr marL="0" indent="0">
              <a:buNone/>
            </a:pPr>
            <a:endParaRPr lang="fr-FR" sz="1200" u="sng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7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6B17B60-A506-4B44-BCF2-D60C90B70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51981"/>
              </p:ext>
            </p:extLst>
          </p:nvPr>
        </p:nvGraphicFramePr>
        <p:xfrm>
          <a:off x="457200" y="1700808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04831286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965082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d’apprentissage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de professionnalisation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6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</a:t>
                      </a:r>
                      <a:r>
                        <a:rPr lang="fr-FR" b="1" dirty="0"/>
                        <a:t>45 premiers jours </a:t>
                      </a:r>
                      <a:r>
                        <a:rPr lang="fr-FR" dirty="0"/>
                        <a:t>(consécutifs ou non) </a:t>
                      </a:r>
                      <a:r>
                        <a:rPr lang="fr-FR" b="1" dirty="0"/>
                        <a:t>effectifs dans l’entreprise</a:t>
                      </a:r>
                      <a:r>
                        <a:rPr lang="fr-FR" dirty="0"/>
                        <a:t>. Le temps de formation à l’UPPA n’est pas compté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 mois </a:t>
                      </a:r>
                      <a:r>
                        <a:rPr lang="fr-FR" dirty="0"/>
                        <a:t>maximum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556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15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4C9BEEA-2640-42AA-BADB-3396893DB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83" y="1368076"/>
            <a:ext cx="8019296" cy="4121847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FR" sz="3400" dirty="0">
                <a:solidFill>
                  <a:schemeClr val="bg1"/>
                </a:solidFill>
              </a:rPr>
              <a:t>La rémunération de l’alternant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2976"/>
            <a:ext cx="8363272" cy="529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400" u="sng" dirty="0"/>
          </a:p>
          <a:p>
            <a:pPr marL="0" indent="0">
              <a:buNone/>
            </a:pPr>
            <a:endParaRPr lang="fr-FR" sz="1200" u="sng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>
                    <a:tint val="75000"/>
                  </a:prstClr>
                </a:solidFill>
                <a:latin typeface="Calibri"/>
              </a:rPr>
              <a:t>29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6D085-4A73-43FD-8468-95843195C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52A0DA4E-1264-4FB6-B23C-C25A07149874}"/>
              </a:ext>
            </a:extLst>
          </p:cNvPr>
          <p:cNvSpPr/>
          <p:nvPr/>
        </p:nvSpPr>
        <p:spPr>
          <a:xfrm>
            <a:off x="143708" y="2983763"/>
            <a:ext cx="765015" cy="484637"/>
          </a:xfrm>
          <a:prstGeom prst="homePlate">
            <a:avLst/>
          </a:prstGeom>
          <a:solidFill>
            <a:srgbClr val="E6007E"/>
          </a:solidFill>
          <a:ln>
            <a:solidFill>
              <a:srgbClr val="E6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LP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77A41D-5911-4BCE-BFEC-8782ECF26AA1}"/>
              </a:ext>
            </a:extLst>
          </p:cNvPr>
          <p:cNvSpPr txBox="1"/>
          <p:nvPr/>
        </p:nvSpPr>
        <p:spPr>
          <a:xfrm>
            <a:off x="5462033" y="3327796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</a:rPr>
              <a:t>1 148,50 €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0DE6A5-93AC-4947-A8EE-9E6785DA265F}"/>
              </a:ext>
            </a:extLst>
          </p:cNvPr>
          <p:cNvSpPr txBox="1"/>
          <p:nvPr/>
        </p:nvSpPr>
        <p:spPr>
          <a:xfrm>
            <a:off x="7665748" y="3327797"/>
            <a:ext cx="1296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FF0000"/>
                </a:solidFill>
              </a:rPr>
              <a:t>1 413,54 €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6FEA9D-F2E7-4226-B73B-4D844105F651}"/>
              </a:ext>
            </a:extLst>
          </p:cNvPr>
          <p:cNvSpPr txBox="1"/>
          <p:nvPr/>
        </p:nvSpPr>
        <p:spPr>
          <a:xfrm>
            <a:off x="4421046" y="3327794"/>
            <a:ext cx="10988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FF0000"/>
                </a:solidFill>
              </a:rPr>
              <a:t>65 % SMIC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0A7ABA5-CFC4-453B-886C-61663F30B856}"/>
              </a:ext>
            </a:extLst>
          </p:cNvPr>
          <p:cNvSpPr txBox="1"/>
          <p:nvPr/>
        </p:nvSpPr>
        <p:spPr>
          <a:xfrm>
            <a:off x="6556344" y="3327795"/>
            <a:ext cx="11350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solidFill>
                  <a:srgbClr val="FF0000"/>
                </a:solidFill>
              </a:rPr>
              <a:t>80 % SMIC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CADC13-B23E-4D22-AED4-C722B50DF293}"/>
              </a:ext>
            </a:extLst>
          </p:cNvPr>
          <p:cNvSpPr txBox="1"/>
          <p:nvPr/>
        </p:nvSpPr>
        <p:spPr>
          <a:xfrm>
            <a:off x="809796" y="5556523"/>
            <a:ext cx="304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>
                <a:solidFill>
                  <a:srgbClr val="FF0000"/>
                </a:solidFill>
              </a:rPr>
              <a:t>En rouge = Contrat de professionnalisation</a:t>
            </a:r>
          </a:p>
        </p:txBody>
      </p:sp>
    </p:spTree>
    <p:extLst>
      <p:ext uri="{BB962C8B-B14F-4D97-AF65-F5344CB8AC3E}">
        <p14:creationId xmlns:p14="http://schemas.microsoft.com/office/powerpoint/2010/main" val="95494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  <a:solidFill>
            <a:srgbClr val="E6007E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fr-FR" sz="3400" dirty="0">
                <a:solidFill>
                  <a:schemeClr val="bg1"/>
                </a:solidFill>
              </a:rPr>
              <a:t>La rémunération de l’alternant </a:t>
            </a:r>
            <a:r>
              <a:rPr lang="fr-FR" sz="2600" dirty="0">
                <a:solidFill>
                  <a:schemeClr val="bg1"/>
                </a:solidFill>
              </a:rPr>
              <a:t>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2976"/>
            <a:ext cx="8363272" cy="529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i="1" u="sng" dirty="0"/>
              <a:t>Quelques précisions :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29/04/2024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085-4A73-43FD-8468-95843195C767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57B28EE-4834-45E3-8470-8584ADE81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80399"/>
              </p:ext>
            </p:extLst>
          </p:nvPr>
        </p:nvGraphicFramePr>
        <p:xfrm>
          <a:off x="457200" y="1820298"/>
          <a:ext cx="8229600" cy="397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>
                  <a:extLst>
                    <a:ext uri="{9D8B030D-6E8A-4147-A177-3AD203B41FA5}">
                      <a16:colId xmlns:a16="http://schemas.microsoft.com/office/drawing/2014/main" val="627535046"/>
                    </a:ext>
                  </a:extLst>
                </a:gridCol>
                <a:gridCol w="3898776">
                  <a:extLst>
                    <a:ext uri="{9D8B030D-6E8A-4147-A177-3AD203B41FA5}">
                      <a16:colId xmlns:a16="http://schemas.microsoft.com/office/drawing/2014/main" val="1424906098"/>
                    </a:ext>
                  </a:extLst>
                </a:gridCol>
              </a:tblGrid>
              <a:tr h="3381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d’apprentissage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Contrat de professionnalisation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554713"/>
                  </a:ext>
                </a:extLst>
              </a:tr>
              <a:tr h="1606420">
                <a:tc>
                  <a:txBody>
                    <a:bodyPr/>
                    <a:lstStyle/>
                    <a:p>
                      <a:r>
                        <a:rPr lang="fr-FR" b="1" dirty="0"/>
                        <a:t>Apprentis de - 26 ans </a:t>
                      </a:r>
                      <a:r>
                        <a:rPr lang="fr-FR" dirty="0"/>
                        <a:t>: exonération totale des cotisations salariales =&gt; </a:t>
                      </a:r>
                      <a:r>
                        <a:rPr lang="fr-FR" b="1" dirty="0"/>
                        <a:t>salaire brut = salaire net</a:t>
                      </a:r>
                    </a:p>
                    <a:p>
                      <a:r>
                        <a:rPr lang="fr-FR" b="1" dirty="0"/>
                        <a:t>Apprentis de + 26 ans </a:t>
                      </a:r>
                      <a:r>
                        <a:rPr lang="fr-FR" dirty="0"/>
                        <a:t>: cotisations salariales uniquement pour la part de rémunération </a:t>
                      </a:r>
                      <a:r>
                        <a:rPr lang="fr-FR" b="1" dirty="0"/>
                        <a:t>au-delà de 79% du SMIC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Pas d’exonération </a:t>
                      </a:r>
                      <a:r>
                        <a:rPr lang="fr-FR" dirty="0"/>
                        <a:t>de cotisations salariales =&gt; retirer </a:t>
                      </a:r>
                      <a:r>
                        <a:rPr lang="fr-FR" b="1" dirty="0"/>
                        <a:t>environ 20% </a:t>
                      </a:r>
                      <a:r>
                        <a:rPr lang="fr-FR" dirty="0"/>
                        <a:t>entre le salaire brut et le salaire net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454330"/>
                  </a:ext>
                </a:extLst>
              </a:tr>
              <a:tr h="683877">
                <a:tc>
                  <a:txBody>
                    <a:bodyPr/>
                    <a:lstStyle/>
                    <a:p>
                      <a:r>
                        <a:rPr lang="fr-FR" dirty="0"/>
                        <a:t>Exonération de l’impôt sur le revenu (dans la limite du SMIC)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Revenus imposables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4432110"/>
                  </a:ext>
                </a:extLst>
              </a:tr>
              <a:tr h="6838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Secteur public </a:t>
                      </a:r>
                      <a:r>
                        <a:rPr lang="fr-FR" dirty="0"/>
                        <a:t>: certains employeurs publics appliquent une majoration de 20 points sur la rémunération</a:t>
                      </a:r>
                    </a:p>
                    <a:p>
                      <a:r>
                        <a:rPr lang="fr-FR" b="1" dirty="0"/>
                        <a:t>Secteur privé </a:t>
                      </a:r>
                      <a:r>
                        <a:rPr lang="fr-FR" dirty="0"/>
                        <a:t>: si convention collective + favorable =&gt; Salaire Minimum Conventionnel (SMC)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94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2563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4790</TotalTime>
  <Words>2065</Words>
  <Application>Microsoft Office PowerPoint</Application>
  <PresentationFormat>Affichage à l'écran (4:3)</PresentationFormat>
  <Paragraphs>290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Wingdings</vt:lpstr>
      <vt:lpstr>Wingdings 3</vt:lpstr>
      <vt:lpstr>Thème Office</vt:lpstr>
      <vt:lpstr>Lancement de la campagne d’alternance 2024-2025</vt:lpstr>
      <vt:lpstr>Présentation PowerPoint</vt:lpstr>
      <vt:lpstr>Introduction : l’alternance, c’est…</vt:lpstr>
      <vt:lpstr>Calendrier de formation 2024-25 </vt:lpstr>
      <vt:lpstr>L’objectif du CA et le public visé</vt:lpstr>
      <vt:lpstr>La durée du CA</vt:lpstr>
      <vt:lpstr>La période d’essai et le temps de travail</vt:lpstr>
      <vt:lpstr>La rémunération de l’alternant</vt:lpstr>
      <vt:lpstr>La rémunération de l’alternant (suite)</vt:lpstr>
      <vt:lpstr>L’établissement du contrat d’alternance</vt:lpstr>
      <vt:lpstr>Présentation PowerPoint</vt:lpstr>
      <vt:lpstr>Présentation PowerPoint</vt:lpstr>
      <vt:lpstr>Les droits et obligations de l’alternant</vt:lpstr>
      <vt:lpstr>Présentation PowerPoint</vt:lpstr>
      <vt:lpstr>Présentation PowerPoint</vt:lpstr>
      <vt:lpstr>      Forfait « Restauration » : 3 € / repas du midi lors de semaines ou journées de formation à l’UPPA Condition pour en bénéficier : Être présent en formation et avoir rendu sa feuille d’émargement  CROUS =&gt; Bénéficiez du tarif Apprenti (30 cts / repas) en prenant votre repas en R.U. (formule Campus) ou en cafétéria (formule Etudiante)        Forfait « Hébergement » : 6 € / nuitée lors des semaines ou journées de formation à l’UPPA Condition pour en bénéficier : Avoir un loyer à payer ou toute autre solution d’hébergement générant des frais  Attention : Périodes de cours en distanciel non éligibles.</vt:lpstr>
      <vt:lpstr>      Aide au financement du permis B : Forfait de 500 € Conditions pour en bénéficier :    - être âgé d’au moins 18 ans    - avoir un contrat d’apprentissage en cours d’exécution au moment de la demande    - être engagé dans la préparation du permis B, peu importe l’avancée au moment de la demande (une facture acquittée d’un montant minimum de 500€ devra être fournie)  Formulaire de demande téléchargeable sur : https://www.alternance.emploi.gouv.fr/sites/default/files/2021-10/permda-0958_saisissable.pdf  Ou en faire la demande en écrivant à alternance@univ-pau.fr </vt:lpstr>
      <vt:lpstr>Le Fonds Social Formation</vt:lpstr>
      <vt:lpstr>Les aides d’Action Logement</vt:lpstr>
      <vt:lpstr>Les aides de la CAF</vt:lpstr>
      <vt:lpstr>Quelques conseils pour vos recherches</vt:lpstr>
      <vt:lpstr>Présentation PowerPoint</vt:lpstr>
      <vt:lpstr>Présentation PowerPoint</vt:lpstr>
      <vt:lpstr>Merci de votre attention</vt:lpstr>
    </vt:vector>
  </TitlesOfParts>
  <Company>UPPA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duchange</dc:creator>
  <cp:lastModifiedBy>Elisabeth TROUILLET</cp:lastModifiedBy>
  <cp:revision>505</cp:revision>
  <cp:lastPrinted>2021-02-11T10:37:57Z</cp:lastPrinted>
  <dcterms:created xsi:type="dcterms:W3CDTF">2018-06-20T08:42:50Z</dcterms:created>
  <dcterms:modified xsi:type="dcterms:W3CDTF">2024-05-14T07:36:03Z</dcterms:modified>
</cp:coreProperties>
</file>